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20"/>
  </p:notesMasterIdLst>
  <p:sldIdLst>
    <p:sldId id="273" r:id="rId2"/>
    <p:sldId id="271" r:id="rId3"/>
    <p:sldId id="272" r:id="rId4"/>
    <p:sldId id="256" r:id="rId5"/>
    <p:sldId id="257" r:id="rId6"/>
    <p:sldId id="258" r:id="rId7"/>
    <p:sldId id="259" r:id="rId8"/>
    <p:sldId id="260" r:id="rId9"/>
    <p:sldId id="261" r:id="rId10"/>
    <p:sldId id="262" r:id="rId11"/>
    <p:sldId id="264" r:id="rId12"/>
    <p:sldId id="263" r:id="rId13"/>
    <p:sldId id="265" r:id="rId14"/>
    <p:sldId id="266" r:id="rId15"/>
    <p:sldId id="267" r:id="rId16"/>
    <p:sldId id="268" r:id="rId17"/>
    <p:sldId id="269" r:id="rId18"/>
    <p:sldId id="270" r:id="rId19"/>
  </p:sldIdLst>
  <p:sldSz cx="9144000" cy="6858000" type="screen4x3"/>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Μεσαίο στυλ 2 - Έμφαση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192" autoAdjust="0"/>
    <p:restoredTop sz="94660"/>
  </p:normalViewPr>
  <p:slideViewPr>
    <p:cSldViewPr>
      <p:cViewPr varScale="1">
        <p:scale>
          <a:sx n="80" d="100"/>
          <a:sy n="80" d="100"/>
        </p:scale>
        <p:origin x="-1056" y="-8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 Θέση κεφαλίδας"/>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l-GR"/>
          </a:p>
        </p:txBody>
      </p:sp>
      <p:sp>
        <p:nvSpPr>
          <p:cNvPr id="3" name="2 - Θέση ημερομηνίας"/>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5472ED3-510D-46F0-BE2F-9B9E8EB643C9}" type="datetimeFigureOut">
              <a:rPr lang="el-GR" smtClean="0"/>
              <a:pPr/>
              <a:t>8/2/2012</a:t>
            </a:fld>
            <a:endParaRPr lang="el-GR"/>
          </a:p>
        </p:txBody>
      </p:sp>
      <p:sp>
        <p:nvSpPr>
          <p:cNvPr id="4" name="3 - Θέση εικόνας διαφάνειας"/>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l-GR"/>
          </a:p>
        </p:txBody>
      </p:sp>
      <p:sp>
        <p:nvSpPr>
          <p:cNvPr id="5" name="4 - Θέση σημειώσεων"/>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5 - Θέση υποσέλιδου"/>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l-GR"/>
          </a:p>
        </p:txBody>
      </p:sp>
      <p:sp>
        <p:nvSpPr>
          <p:cNvPr id="7" name="6 - Θέση αριθμού διαφάνειας"/>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998B4CB-C9FE-456E-A2CA-3E3360CCE248}" type="slidenum">
              <a:rPr lang="el-GR" smtClean="0"/>
              <a:pPr/>
              <a:t>‹#›</a:t>
            </a:fld>
            <a:endParaRPr lang="el-G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dirty="0"/>
          </a:p>
        </p:txBody>
      </p:sp>
      <p:sp>
        <p:nvSpPr>
          <p:cNvPr id="4" name="3 - Θέση αριθμού διαφάνειας"/>
          <p:cNvSpPr>
            <a:spLocks noGrp="1"/>
          </p:cNvSpPr>
          <p:nvPr>
            <p:ph type="sldNum" sz="quarter" idx="10"/>
          </p:nvPr>
        </p:nvSpPr>
        <p:spPr/>
        <p:txBody>
          <a:bodyPr/>
          <a:lstStyle/>
          <a:p>
            <a:fld id="{E998B4CB-C9FE-456E-A2CA-3E3360CCE248}" type="slidenum">
              <a:rPr lang="el-GR" smtClean="0"/>
              <a:pPr/>
              <a:t>4</a:t>
            </a:fld>
            <a:endParaRPr lang="el-G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8" name="7 - Τίτλος"/>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l-GR" smtClean="0"/>
              <a:t>Kλικ για επεξεργασία του τίτλου</a:t>
            </a:r>
            <a:endParaRPr kumimoji="0" lang="en-US"/>
          </a:p>
        </p:txBody>
      </p:sp>
      <p:sp>
        <p:nvSpPr>
          <p:cNvPr id="28" name="27 - Θέση ημερομηνίας"/>
          <p:cNvSpPr>
            <a:spLocks noGrp="1"/>
          </p:cNvSpPr>
          <p:nvPr>
            <p:ph type="dt" sz="half" idx="10"/>
          </p:nvPr>
        </p:nvSpPr>
        <p:spPr/>
        <p:txBody>
          <a:bodyPr/>
          <a:lstStyle/>
          <a:p>
            <a:fld id="{65085E49-CE97-4A3A-8A15-9D04AE12102C}" type="datetimeFigureOut">
              <a:rPr lang="el-GR" smtClean="0"/>
              <a:pPr/>
              <a:t>8/2/2012</a:t>
            </a:fld>
            <a:endParaRPr lang="el-GR"/>
          </a:p>
        </p:txBody>
      </p:sp>
      <p:sp>
        <p:nvSpPr>
          <p:cNvPr id="17" name="16 - Θέση υποσέλιδου"/>
          <p:cNvSpPr>
            <a:spLocks noGrp="1"/>
          </p:cNvSpPr>
          <p:nvPr>
            <p:ph type="ftr" sz="quarter" idx="11"/>
          </p:nvPr>
        </p:nvSpPr>
        <p:spPr/>
        <p:txBody>
          <a:bodyPr/>
          <a:lstStyle/>
          <a:p>
            <a:endParaRPr lang="el-GR"/>
          </a:p>
        </p:txBody>
      </p:sp>
      <p:sp>
        <p:nvSpPr>
          <p:cNvPr id="29" name="28 - Θέση αριθμού διαφάνειας"/>
          <p:cNvSpPr>
            <a:spLocks noGrp="1"/>
          </p:cNvSpPr>
          <p:nvPr>
            <p:ph type="sldNum" sz="quarter" idx="12"/>
          </p:nvPr>
        </p:nvSpPr>
        <p:spPr/>
        <p:txBody>
          <a:bodyPr/>
          <a:lstStyle/>
          <a:p>
            <a:fld id="{C7D90707-4F09-41AA-AF4B-2CC9F9EF8A7D}" type="slidenum">
              <a:rPr lang="el-GR" smtClean="0"/>
              <a:pPr/>
              <a:t>‹#›</a:t>
            </a:fld>
            <a:endParaRPr lang="el-GR"/>
          </a:p>
        </p:txBody>
      </p:sp>
      <p:sp>
        <p:nvSpPr>
          <p:cNvPr id="9" name="8 - Υπότιτλος"/>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l-GR" smtClean="0"/>
              <a:t>Κάντε κλικ για να επεξεργαστείτε τον υπότιτλο του υποδείγματος</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Αντι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kumimoji="0" lang="el-GR" smtClean="0"/>
              <a:t>Kλικ για επεξεργασία του τίτλου</a:t>
            </a:r>
            <a:endParaRPr kumimoji="0" lang="en-US"/>
          </a:p>
        </p:txBody>
      </p:sp>
      <p:sp>
        <p:nvSpPr>
          <p:cNvPr id="3" name="2 - Θέση περιεχομένου"/>
          <p:cNvSpPr>
            <a:spLocks noGrp="1"/>
          </p:cNvSpPr>
          <p:nvPr>
            <p:ph idx="1"/>
          </p:nvPr>
        </p:nvSpPr>
        <p:spPr/>
        <p:txBody>
          <a:bodyPr/>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4" name="3 - Θέση ημερομηνίας"/>
          <p:cNvSpPr>
            <a:spLocks noGrp="1"/>
          </p:cNvSpPr>
          <p:nvPr>
            <p:ph type="dt" sz="half" idx="10"/>
          </p:nvPr>
        </p:nvSpPr>
        <p:spPr/>
        <p:txBody>
          <a:bodyPr/>
          <a:lstStyle/>
          <a:p>
            <a:fld id="{65085E49-CE97-4A3A-8A15-9D04AE12102C}" type="datetimeFigureOut">
              <a:rPr lang="el-GR" smtClean="0"/>
              <a:pPr/>
              <a:t>8/2/2012</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C7D90707-4F09-41AA-AF4B-2CC9F9EF8A7D}" type="slidenum">
              <a:rPr lang="el-GR" smtClean="0"/>
              <a:pPr/>
              <a:t>‹#›</a:t>
            </a:fld>
            <a:endParaRPr lang="el-G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bg>
      <p:bgRef idx="1003">
        <a:schemeClr val="bg2"/>
      </p:bgRef>
    </p:bg>
    <p:spTree>
      <p:nvGrpSpPr>
        <p:cNvPr id="1" name=""/>
        <p:cNvGrpSpPr/>
        <p:nvPr/>
      </p:nvGrpSpPr>
      <p:grpSpPr>
        <a:xfrm>
          <a:off x="0" y="0"/>
          <a:ext cx="0" cy="0"/>
          <a:chOff x="0" y="0"/>
          <a:chExt cx="0" cy="0"/>
        </a:xfrm>
      </p:grpSpPr>
      <p:sp>
        <p:nvSpPr>
          <p:cNvPr id="2" name="1 - Τίτλος"/>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l-GR" smtClean="0"/>
              <a:t>Kλικ για επεξεργασία του τίτλου</a:t>
            </a:r>
            <a:endParaRPr kumimoji="0" lang="en-US"/>
          </a:p>
        </p:txBody>
      </p:sp>
      <p:sp>
        <p:nvSpPr>
          <p:cNvPr id="3" name="2 - Θέση κειμένου"/>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l-GR" smtClean="0"/>
              <a:t>Kλικ για επεξεργασία των στυλ του υποδείγματος</a:t>
            </a:r>
          </a:p>
        </p:txBody>
      </p:sp>
      <p:sp>
        <p:nvSpPr>
          <p:cNvPr id="4" name="3 - Θέση ημερομηνίας"/>
          <p:cNvSpPr>
            <a:spLocks noGrp="1"/>
          </p:cNvSpPr>
          <p:nvPr>
            <p:ph type="dt" sz="half" idx="10"/>
          </p:nvPr>
        </p:nvSpPr>
        <p:spPr/>
        <p:txBody>
          <a:bodyPr/>
          <a:lstStyle/>
          <a:p>
            <a:fld id="{65085E49-CE97-4A3A-8A15-9D04AE12102C}" type="datetimeFigureOut">
              <a:rPr lang="el-GR" smtClean="0"/>
              <a:pPr/>
              <a:t>8/2/2012</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a:xfrm>
            <a:off x="7924800" y="6416675"/>
            <a:ext cx="762000" cy="365125"/>
          </a:xfrm>
        </p:spPr>
        <p:txBody>
          <a:bodyPr/>
          <a:lstStyle/>
          <a:p>
            <a:fld id="{C7D90707-4F09-41AA-AF4B-2CC9F9EF8A7D}" type="slidenum">
              <a:rPr lang="el-GR" smtClean="0"/>
              <a:pPr/>
              <a:t>‹#›</a:t>
            </a:fld>
            <a:endParaRPr lang="el-G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kumimoji="0" lang="el-GR" smtClean="0"/>
              <a:t>Kλικ για επεξεργασία του τίτλου</a:t>
            </a:r>
            <a:endParaRPr kumimoji="0" lang="en-US"/>
          </a:p>
        </p:txBody>
      </p:sp>
      <p:sp>
        <p:nvSpPr>
          <p:cNvPr id="3" name="2 - Θέση περιεχομένου"/>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4" name="3 - Θέση περιεχομένου"/>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5" name="4 - Θέση ημερομηνίας"/>
          <p:cNvSpPr>
            <a:spLocks noGrp="1"/>
          </p:cNvSpPr>
          <p:nvPr>
            <p:ph type="dt" sz="half" idx="10"/>
          </p:nvPr>
        </p:nvSpPr>
        <p:spPr/>
        <p:txBody>
          <a:bodyPr/>
          <a:lstStyle/>
          <a:p>
            <a:fld id="{65085E49-CE97-4A3A-8A15-9D04AE12102C}" type="datetimeFigureOut">
              <a:rPr lang="el-GR" smtClean="0"/>
              <a:pPr/>
              <a:t>8/2/2012</a:t>
            </a:fld>
            <a:endParaRPr lang="el-GR"/>
          </a:p>
        </p:txBody>
      </p:sp>
      <p:sp>
        <p:nvSpPr>
          <p:cNvPr id="6" name="5 - Θέση υποσέλιδου"/>
          <p:cNvSpPr>
            <a:spLocks noGrp="1"/>
          </p:cNvSpPr>
          <p:nvPr>
            <p:ph type="ftr" sz="quarter" idx="11"/>
          </p:nvPr>
        </p:nvSpPr>
        <p:spPr/>
        <p:txBody>
          <a:bodyPr/>
          <a:lstStyle/>
          <a:p>
            <a:endParaRPr lang="el-GR"/>
          </a:p>
        </p:txBody>
      </p:sp>
      <p:sp>
        <p:nvSpPr>
          <p:cNvPr id="7" name="6 - Θέση αριθμού διαφάνειας"/>
          <p:cNvSpPr>
            <a:spLocks noGrp="1"/>
          </p:cNvSpPr>
          <p:nvPr>
            <p:ph type="sldNum" sz="quarter" idx="12"/>
          </p:nvPr>
        </p:nvSpPr>
        <p:spPr/>
        <p:txBody>
          <a:bodyPr/>
          <a:lstStyle/>
          <a:p>
            <a:fld id="{C7D90707-4F09-41AA-AF4B-2CC9F9EF8A7D}" type="slidenum">
              <a:rPr lang="el-GR" smtClean="0"/>
              <a:pPr/>
              <a:t>‹#›</a:t>
            </a:fld>
            <a:endParaRPr lang="el-G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3050"/>
            <a:ext cx="8229600" cy="1143000"/>
          </a:xfrm>
        </p:spPr>
        <p:txBody>
          <a:bodyPr anchor="ctr"/>
          <a:lstStyle>
            <a:lvl1pPr>
              <a:defRPr/>
            </a:lvl1pPr>
          </a:lstStyle>
          <a:p>
            <a:r>
              <a:rPr kumimoji="0" lang="el-GR" smtClean="0"/>
              <a:t>Kλικ για επεξεργασία του τίτλου</a:t>
            </a:r>
            <a:endParaRPr kumimoji="0" lang="en-US"/>
          </a:p>
        </p:txBody>
      </p:sp>
      <p:sp>
        <p:nvSpPr>
          <p:cNvPr id="3" name="2 - Θέση κειμένου"/>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l-GR" smtClean="0"/>
              <a:t>Kλικ για επεξεργασία των στυλ του υποδείγματος</a:t>
            </a:r>
          </a:p>
        </p:txBody>
      </p:sp>
      <p:sp>
        <p:nvSpPr>
          <p:cNvPr id="4" name="3 - Θέση κειμένου"/>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l-GR" smtClean="0"/>
              <a:t>Kλικ για επεξεργασία των στυλ του υποδείγματος</a:t>
            </a:r>
          </a:p>
        </p:txBody>
      </p:sp>
      <p:sp>
        <p:nvSpPr>
          <p:cNvPr id="5" name="4 - Θέση περιεχομένου"/>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6" name="5 - Θέση περιεχομένου"/>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7" name="6 - Θέση ημερομηνίας"/>
          <p:cNvSpPr>
            <a:spLocks noGrp="1"/>
          </p:cNvSpPr>
          <p:nvPr>
            <p:ph type="dt" sz="half" idx="10"/>
          </p:nvPr>
        </p:nvSpPr>
        <p:spPr/>
        <p:txBody>
          <a:bodyPr/>
          <a:lstStyle/>
          <a:p>
            <a:fld id="{65085E49-CE97-4A3A-8A15-9D04AE12102C}" type="datetimeFigureOut">
              <a:rPr lang="el-GR" smtClean="0"/>
              <a:pPr/>
              <a:t>8/2/2012</a:t>
            </a:fld>
            <a:endParaRPr lang="el-GR"/>
          </a:p>
        </p:txBody>
      </p:sp>
      <p:sp>
        <p:nvSpPr>
          <p:cNvPr id="8" name="7 - Θέση υποσέλιδου"/>
          <p:cNvSpPr>
            <a:spLocks noGrp="1"/>
          </p:cNvSpPr>
          <p:nvPr>
            <p:ph type="ftr" sz="quarter" idx="11"/>
          </p:nvPr>
        </p:nvSpPr>
        <p:spPr/>
        <p:txBody>
          <a:bodyPr/>
          <a:lstStyle/>
          <a:p>
            <a:endParaRPr lang="el-GR"/>
          </a:p>
        </p:txBody>
      </p:sp>
      <p:sp>
        <p:nvSpPr>
          <p:cNvPr id="9" name="8 - Θέση αριθμού διαφάνειας"/>
          <p:cNvSpPr>
            <a:spLocks noGrp="1"/>
          </p:cNvSpPr>
          <p:nvPr>
            <p:ph type="sldNum" sz="quarter" idx="12"/>
          </p:nvPr>
        </p:nvSpPr>
        <p:spPr/>
        <p:txBody>
          <a:bodyPr/>
          <a:lstStyle/>
          <a:p>
            <a:fld id="{C7D90707-4F09-41AA-AF4B-2CC9F9EF8A7D}" type="slidenum">
              <a:rPr lang="el-GR" smtClean="0"/>
              <a:pPr/>
              <a:t>‹#›</a:t>
            </a:fld>
            <a:endParaRPr lang="el-G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kumimoji="0" lang="el-GR" smtClean="0"/>
              <a:t>Kλικ για επεξεργασία του τίτλου</a:t>
            </a:r>
            <a:endParaRPr kumimoji="0" lang="en-US"/>
          </a:p>
        </p:txBody>
      </p:sp>
      <p:sp>
        <p:nvSpPr>
          <p:cNvPr id="3" name="2 - Θέση ημερομηνίας"/>
          <p:cNvSpPr>
            <a:spLocks noGrp="1"/>
          </p:cNvSpPr>
          <p:nvPr>
            <p:ph type="dt" sz="half" idx="10"/>
          </p:nvPr>
        </p:nvSpPr>
        <p:spPr/>
        <p:txBody>
          <a:bodyPr/>
          <a:lstStyle/>
          <a:p>
            <a:fld id="{65085E49-CE97-4A3A-8A15-9D04AE12102C}" type="datetimeFigureOut">
              <a:rPr lang="el-GR" smtClean="0"/>
              <a:pPr/>
              <a:t>8/2/2012</a:t>
            </a:fld>
            <a:endParaRPr lang="el-GR"/>
          </a:p>
        </p:txBody>
      </p:sp>
      <p:sp>
        <p:nvSpPr>
          <p:cNvPr id="4" name="3 - Θέση υποσέλιδου"/>
          <p:cNvSpPr>
            <a:spLocks noGrp="1"/>
          </p:cNvSpPr>
          <p:nvPr>
            <p:ph type="ftr" sz="quarter" idx="11"/>
          </p:nvPr>
        </p:nvSpPr>
        <p:spPr/>
        <p:txBody>
          <a:bodyPr/>
          <a:lstStyle/>
          <a:p>
            <a:endParaRPr lang="el-GR"/>
          </a:p>
        </p:txBody>
      </p:sp>
      <p:sp>
        <p:nvSpPr>
          <p:cNvPr id="5" name="4 - Θέση αριθμού διαφάνειας"/>
          <p:cNvSpPr>
            <a:spLocks noGrp="1"/>
          </p:cNvSpPr>
          <p:nvPr>
            <p:ph type="sldNum" sz="quarter" idx="12"/>
          </p:nvPr>
        </p:nvSpPr>
        <p:spPr/>
        <p:txBody>
          <a:bodyPr/>
          <a:lstStyle/>
          <a:p>
            <a:fld id="{C7D90707-4F09-41AA-AF4B-2CC9F9EF8A7D}" type="slidenum">
              <a:rPr lang="el-GR" smtClean="0"/>
              <a:pPr/>
              <a:t>‹#›</a:t>
            </a:fld>
            <a:endParaRPr lang="el-G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2" name="1 - Θέση ημερομηνίας"/>
          <p:cNvSpPr>
            <a:spLocks noGrp="1"/>
          </p:cNvSpPr>
          <p:nvPr>
            <p:ph type="dt" sz="half" idx="10"/>
          </p:nvPr>
        </p:nvSpPr>
        <p:spPr/>
        <p:txBody>
          <a:bodyPr/>
          <a:lstStyle/>
          <a:p>
            <a:fld id="{65085E49-CE97-4A3A-8A15-9D04AE12102C}" type="datetimeFigureOut">
              <a:rPr lang="el-GR" smtClean="0"/>
              <a:pPr/>
              <a:t>8/2/2012</a:t>
            </a:fld>
            <a:endParaRPr lang="el-GR"/>
          </a:p>
        </p:txBody>
      </p:sp>
      <p:sp>
        <p:nvSpPr>
          <p:cNvPr id="3" name="2 - Θέση υποσέλιδου"/>
          <p:cNvSpPr>
            <a:spLocks noGrp="1"/>
          </p:cNvSpPr>
          <p:nvPr>
            <p:ph type="ftr" sz="quarter" idx="11"/>
          </p:nvPr>
        </p:nvSpPr>
        <p:spPr/>
        <p:txBody>
          <a:bodyPr/>
          <a:lstStyle/>
          <a:p>
            <a:endParaRPr lang="el-GR"/>
          </a:p>
        </p:txBody>
      </p:sp>
      <p:sp>
        <p:nvSpPr>
          <p:cNvPr id="4" name="3 - Θέση αριθμού διαφάνειας"/>
          <p:cNvSpPr>
            <a:spLocks noGrp="1"/>
          </p:cNvSpPr>
          <p:nvPr>
            <p:ph type="sldNum" sz="quarter" idx="12"/>
          </p:nvPr>
        </p:nvSpPr>
        <p:spPr/>
        <p:txBody>
          <a:bodyPr/>
          <a:lstStyle/>
          <a:p>
            <a:fld id="{C7D90707-4F09-41AA-AF4B-2CC9F9EF8A7D}" type="slidenum">
              <a:rPr lang="el-GR" smtClean="0"/>
              <a:pPr/>
              <a:t>‹#›</a:t>
            </a:fld>
            <a:endParaRPr lang="el-G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l-GR" smtClean="0"/>
              <a:t>Kλικ για επεξεργασία του τίτλου</a:t>
            </a:r>
            <a:endParaRPr kumimoji="0" lang="en-US"/>
          </a:p>
        </p:txBody>
      </p:sp>
      <p:sp>
        <p:nvSpPr>
          <p:cNvPr id="3" name="2 - Θέση κειμένου"/>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l-GR" smtClean="0"/>
              <a:t>Kλικ για επεξεργασία των στυλ του υποδείγματος</a:t>
            </a:r>
          </a:p>
        </p:txBody>
      </p:sp>
      <p:sp>
        <p:nvSpPr>
          <p:cNvPr id="4" name="3 - Θέση περιεχομένου"/>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5" name="4 - Θέση ημερομηνίας"/>
          <p:cNvSpPr>
            <a:spLocks noGrp="1"/>
          </p:cNvSpPr>
          <p:nvPr>
            <p:ph type="dt" sz="half" idx="10"/>
          </p:nvPr>
        </p:nvSpPr>
        <p:spPr/>
        <p:txBody>
          <a:bodyPr/>
          <a:lstStyle/>
          <a:p>
            <a:fld id="{65085E49-CE97-4A3A-8A15-9D04AE12102C}" type="datetimeFigureOut">
              <a:rPr lang="el-GR" smtClean="0"/>
              <a:pPr/>
              <a:t>8/2/2012</a:t>
            </a:fld>
            <a:endParaRPr lang="el-GR"/>
          </a:p>
        </p:txBody>
      </p:sp>
      <p:sp>
        <p:nvSpPr>
          <p:cNvPr id="6" name="5 - Θέση υποσέλιδου"/>
          <p:cNvSpPr>
            <a:spLocks noGrp="1"/>
          </p:cNvSpPr>
          <p:nvPr>
            <p:ph type="ftr" sz="quarter" idx="11"/>
          </p:nvPr>
        </p:nvSpPr>
        <p:spPr/>
        <p:txBody>
          <a:bodyPr/>
          <a:lstStyle/>
          <a:p>
            <a:endParaRPr lang="el-GR"/>
          </a:p>
        </p:txBody>
      </p:sp>
      <p:sp>
        <p:nvSpPr>
          <p:cNvPr id="7" name="6 - Θέση αριθμού διαφάνειας"/>
          <p:cNvSpPr>
            <a:spLocks noGrp="1"/>
          </p:cNvSpPr>
          <p:nvPr>
            <p:ph type="sldNum" sz="quarter" idx="12"/>
          </p:nvPr>
        </p:nvSpPr>
        <p:spPr/>
        <p:txBody>
          <a:bodyPr/>
          <a:lstStyle/>
          <a:p>
            <a:fld id="{C7D90707-4F09-41AA-AF4B-2CC9F9EF8A7D}" type="slidenum">
              <a:rPr lang="el-GR" smtClean="0"/>
              <a:pPr/>
              <a:t>‹#›</a:t>
            </a:fld>
            <a:endParaRPr lang="el-G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el-GR" smtClean="0"/>
              <a:t>Kλικ για επεξεργασία του τίτλου</a:t>
            </a:r>
            <a:endParaRPr kumimoji="0" lang="en-US"/>
          </a:p>
        </p:txBody>
      </p:sp>
      <p:sp>
        <p:nvSpPr>
          <p:cNvPr id="3" name="2 - Θέση εικόνας"/>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el-GR" smtClean="0">
                <a:solidFill>
                  <a:schemeClr val="lt1"/>
                </a:solidFill>
                <a:latin typeface="+mn-lt"/>
                <a:ea typeface="+mn-ea"/>
                <a:cs typeface="+mn-cs"/>
              </a:rPr>
              <a:t>Κάντε κλικ στο εικονίδιο για να προσθέσετε μια εικόνα</a:t>
            </a:r>
            <a:endParaRPr kumimoji="0" lang="en-US" dirty="0">
              <a:solidFill>
                <a:schemeClr val="lt1"/>
              </a:solidFill>
              <a:latin typeface="+mn-lt"/>
              <a:ea typeface="+mn-ea"/>
              <a:cs typeface="+mn-cs"/>
            </a:endParaRPr>
          </a:p>
        </p:txBody>
      </p:sp>
      <p:sp>
        <p:nvSpPr>
          <p:cNvPr id="4" name="3 - Θέση κειμένου"/>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l-GR" smtClean="0"/>
              <a:t>Kλικ για επεξεργασία των στυλ του υποδείγματος</a:t>
            </a:r>
          </a:p>
        </p:txBody>
      </p:sp>
      <p:sp>
        <p:nvSpPr>
          <p:cNvPr id="5" name="4 - Θέση ημερομηνίας"/>
          <p:cNvSpPr>
            <a:spLocks noGrp="1"/>
          </p:cNvSpPr>
          <p:nvPr>
            <p:ph type="dt" sz="half" idx="10"/>
          </p:nvPr>
        </p:nvSpPr>
        <p:spPr/>
        <p:txBody>
          <a:bodyPr/>
          <a:lstStyle/>
          <a:p>
            <a:fld id="{65085E49-CE97-4A3A-8A15-9D04AE12102C}" type="datetimeFigureOut">
              <a:rPr lang="el-GR" smtClean="0"/>
              <a:pPr/>
              <a:t>8/2/2012</a:t>
            </a:fld>
            <a:endParaRPr lang="el-GR"/>
          </a:p>
        </p:txBody>
      </p:sp>
      <p:sp>
        <p:nvSpPr>
          <p:cNvPr id="6" name="5 - Θέση υποσέλιδου"/>
          <p:cNvSpPr>
            <a:spLocks noGrp="1"/>
          </p:cNvSpPr>
          <p:nvPr>
            <p:ph type="ftr" sz="quarter" idx="11"/>
          </p:nvPr>
        </p:nvSpPr>
        <p:spPr/>
        <p:txBody>
          <a:bodyPr/>
          <a:lstStyle/>
          <a:p>
            <a:endParaRPr lang="el-GR"/>
          </a:p>
        </p:txBody>
      </p:sp>
      <p:sp>
        <p:nvSpPr>
          <p:cNvPr id="7" name="6 - Θέση αριθμού διαφάνειας"/>
          <p:cNvSpPr>
            <a:spLocks noGrp="1"/>
          </p:cNvSpPr>
          <p:nvPr>
            <p:ph type="sldNum" sz="quarter" idx="12"/>
          </p:nvPr>
        </p:nvSpPr>
        <p:spPr/>
        <p:txBody>
          <a:bodyPr/>
          <a:lstStyle/>
          <a:p>
            <a:fld id="{C7D90707-4F09-41AA-AF4B-2CC9F9EF8A7D}" type="slidenum">
              <a:rPr lang="el-GR" smtClean="0"/>
              <a:pPr/>
              <a:t>‹#›</a:t>
            </a:fld>
            <a:endParaRPr lang="el-G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kumimoji="0" lang="el-GR" smtClean="0"/>
              <a:t>Kλικ για επεξεργασία του τίτλου</a:t>
            </a:r>
            <a:endParaRPr kumimoji="0" lang="en-US"/>
          </a:p>
        </p:txBody>
      </p:sp>
      <p:sp>
        <p:nvSpPr>
          <p:cNvPr id="3" name="2 - Θέση κατακόρυφου κειμένου"/>
          <p:cNvSpPr>
            <a:spLocks noGrp="1"/>
          </p:cNvSpPr>
          <p:nvPr>
            <p:ph type="body" orient="vert" idx="1"/>
          </p:nvPr>
        </p:nvSpPr>
        <p:spPr/>
        <p:txBody>
          <a:bodyPr vert="eaVert"/>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4" name="3 - Θέση ημερομηνίας"/>
          <p:cNvSpPr>
            <a:spLocks noGrp="1"/>
          </p:cNvSpPr>
          <p:nvPr>
            <p:ph type="dt" sz="half" idx="10"/>
          </p:nvPr>
        </p:nvSpPr>
        <p:spPr/>
        <p:txBody>
          <a:bodyPr/>
          <a:lstStyle/>
          <a:p>
            <a:fld id="{65085E49-CE97-4A3A-8A15-9D04AE12102C}" type="datetimeFigureOut">
              <a:rPr lang="el-GR" smtClean="0"/>
              <a:pPr/>
              <a:t>8/2/2012</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C7D90707-4F09-41AA-AF4B-2CC9F9EF8A7D}" type="slidenum">
              <a:rPr lang="el-GR" smtClean="0"/>
              <a:pPr/>
              <a:t>‹#›</a:t>
            </a:fld>
            <a:endParaRPr lang="el-G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1 - Κατακόρυφος τίτλος"/>
          <p:cNvSpPr>
            <a:spLocks noGrp="1"/>
          </p:cNvSpPr>
          <p:nvPr>
            <p:ph type="title" orient="vert"/>
          </p:nvPr>
        </p:nvSpPr>
        <p:spPr>
          <a:xfrm>
            <a:off x="6629400" y="274638"/>
            <a:ext cx="2057400" cy="5851525"/>
          </a:xfrm>
        </p:spPr>
        <p:txBody>
          <a:bodyPr vert="eaVert"/>
          <a:lstStyle/>
          <a:p>
            <a:r>
              <a:rPr kumimoji="0" lang="el-GR" smtClean="0"/>
              <a:t>Kλικ για επεξεργασία του τίτλου</a:t>
            </a:r>
            <a:endParaRPr kumimoji="0" lang="en-US"/>
          </a:p>
        </p:txBody>
      </p:sp>
      <p:sp>
        <p:nvSpPr>
          <p:cNvPr id="3" name="2 - Θέση κατακόρυφου κειμένου"/>
          <p:cNvSpPr>
            <a:spLocks noGrp="1"/>
          </p:cNvSpPr>
          <p:nvPr>
            <p:ph type="body" orient="vert" idx="1"/>
          </p:nvPr>
        </p:nvSpPr>
        <p:spPr>
          <a:xfrm>
            <a:off x="457200" y="274638"/>
            <a:ext cx="6019800" cy="5851525"/>
          </a:xfrm>
        </p:spPr>
        <p:txBody>
          <a:bodyPr vert="eaVert"/>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4" name="3 - Θέση ημερομηνίας"/>
          <p:cNvSpPr>
            <a:spLocks noGrp="1"/>
          </p:cNvSpPr>
          <p:nvPr>
            <p:ph type="dt" sz="half" idx="10"/>
          </p:nvPr>
        </p:nvSpPr>
        <p:spPr/>
        <p:txBody>
          <a:bodyPr/>
          <a:lstStyle/>
          <a:p>
            <a:fld id="{65085E49-CE97-4A3A-8A15-9D04AE12102C}" type="datetimeFigureOut">
              <a:rPr lang="el-GR" smtClean="0"/>
              <a:pPr/>
              <a:t>8/2/2012</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C7D90707-4F09-41AA-AF4B-2CC9F9EF8A7D}" type="slidenum">
              <a:rPr lang="el-GR" smtClean="0"/>
              <a:pPr/>
              <a:t>‹#›</a:t>
            </a:fld>
            <a:endParaRPr lang="el-G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21 - Θέση τίτλου"/>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l-GR" smtClean="0"/>
              <a:t>Kλικ για επεξεργασία του τίτλου</a:t>
            </a:r>
            <a:endParaRPr kumimoji="0" lang="en-US"/>
          </a:p>
        </p:txBody>
      </p:sp>
      <p:sp>
        <p:nvSpPr>
          <p:cNvPr id="13" name="12 - Θέση κειμένου"/>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el-GR" smtClean="0"/>
              <a:t>Kλικ για επεξεργασία των στυλ του υποδείγματος</a:t>
            </a:r>
          </a:p>
          <a:p>
            <a:pPr lvl="1" eaLnBrk="1" latinLnBrk="0" hangingPunct="1"/>
            <a:r>
              <a:rPr kumimoji="0" lang="el-GR" smtClean="0"/>
              <a:t>Δεύτερου επιπέδου</a:t>
            </a:r>
          </a:p>
          <a:p>
            <a:pPr lvl="2" eaLnBrk="1" latinLnBrk="0" hangingPunct="1"/>
            <a:r>
              <a:rPr kumimoji="0" lang="el-GR" smtClean="0"/>
              <a:t>Τρίτου επιπέδου</a:t>
            </a:r>
          </a:p>
          <a:p>
            <a:pPr lvl="3" eaLnBrk="1" latinLnBrk="0" hangingPunct="1"/>
            <a:r>
              <a:rPr kumimoji="0" lang="el-GR" smtClean="0"/>
              <a:t>Τέταρτου επιπέδου</a:t>
            </a:r>
          </a:p>
          <a:p>
            <a:pPr lvl="4" eaLnBrk="1" latinLnBrk="0" hangingPunct="1"/>
            <a:r>
              <a:rPr kumimoji="0" lang="el-GR" smtClean="0"/>
              <a:t>Πέμπτου επιπέδου</a:t>
            </a:r>
            <a:endParaRPr kumimoji="0" lang="en-US"/>
          </a:p>
        </p:txBody>
      </p:sp>
      <p:sp>
        <p:nvSpPr>
          <p:cNvPr id="14" name="13 - Θέση ημερομηνίας"/>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65085E49-CE97-4A3A-8A15-9D04AE12102C}" type="datetimeFigureOut">
              <a:rPr lang="el-GR" smtClean="0"/>
              <a:pPr/>
              <a:t>8/2/2012</a:t>
            </a:fld>
            <a:endParaRPr lang="el-GR"/>
          </a:p>
        </p:txBody>
      </p:sp>
      <p:sp>
        <p:nvSpPr>
          <p:cNvPr id="3" name="2 - Θέση υποσέλιδου"/>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el-GR"/>
          </a:p>
        </p:txBody>
      </p:sp>
      <p:sp>
        <p:nvSpPr>
          <p:cNvPr id="23" name="22 - Θέση αριθμού διαφάνειας"/>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C7D90707-4F09-41AA-AF4B-2CC9F9EF8A7D}" type="slidenum">
              <a:rPr lang="el-GR" smtClean="0"/>
              <a:pPr/>
              <a:t>‹#›</a:t>
            </a:fld>
            <a:endParaRPr lang="el-G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 Target="slide10.xml"/><Relationship Id="rId2" Type="http://schemas.openxmlformats.org/officeDocument/2006/relationships/slide" Target="slide3.xml"/><Relationship Id="rId1" Type="http://schemas.openxmlformats.org/officeDocument/2006/relationships/slideLayout" Target="../slideLayouts/slideLayout2.xml"/><Relationship Id="rId4" Type="http://schemas.openxmlformats.org/officeDocument/2006/relationships/slide" Target="slide16.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www.worldhealthdays.gr/diatrofi/diatrofi-kai-klimatiki-allagi" TargetMode="External"/><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hyperlink" Target="http://www.env-edu.gr/packs/peinastonkosmo/3_2_peina.html" TargetMode="External"/><Relationship Id="rId1" Type="http://schemas.openxmlformats.org/officeDocument/2006/relationships/slideLayout" Target="../slideLayouts/slideLayout2.xml"/><Relationship Id="rId5" Type="http://schemas.openxmlformats.org/officeDocument/2006/relationships/image" Target="../media/image13.jpeg"/><Relationship Id="rId4" Type="http://schemas.openxmlformats.org/officeDocument/2006/relationships/image" Target="../media/image12.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endParaRPr lang="el-GR"/>
          </a:p>
        </p:txBody>
      </p:sp>
      <p:sp>
        <p:nvSpPr>
          <p:cNvPr id="3" name="2 - Θέση περιεχομένου"/>
          <p:cNvSpPr>
            <a:spLocks noGrp="1"/>
          </p:cNvSpPr>
          <p:nvPr>
            <p:ph idx="1"/>
          </p:nvPr>
        </p:nvSpPr>
        <p:spPr>
          <a:xfrm>
            <a:off x="457200" y="285728"/>
            <a:ext cx="8229600" cy="6023632"/>
          </a:xfrm>
        </p:spPr>
        <p:txBody>
          <a:bodyPr/>
          <a:lstStyle/>
          <a:p>
            <a:pPr>
              <a:buNone/>
            </a:pPr>
            <a:r>
              <a:rPr lang="el-GR" b="1" u="sng" dirty="0" smtClean="0">
                <a:solidFill>
                  <a:schemeClr val="bg1"/>
                </a:solidFill>
              </a:rPr>
              <a:t>ΕΡΓΑΣΙΑ ΜΕ ΘΕΜΑ </a:t>
            </a:r>
            <a:r>
              <a:rPr lang="en-US" dirty="0" smtClean="0">
                <a:solidFill>
                  <a:schemeClr val="bg1"/>
                </a:solidFill>
              </a:rPr>
              <a:t>:</a:t>
            </a:r>
            <a:r>
              <a:rPr lang="el-GR" dirty="0" smtClean="0">
                <a:solidFill>
                  <a:schemeClr val="bg1"/>
                </a:solidFill>
              </a:rPr>
              <a:t> ΔΙΚΑΙΩΜΑ ΣΤΗ ΤΡΟΦΗ ΚΑΙ ΣΤΗ ΚΛΙΜΑΤΙΚΗ ΑΛΛΑΓΗ </a:t>
            </a:r>
          </a:p>
          <a:p>
            <a:pPr>
              <a:buNone/>
            </a:pPr>
            <a:endParaRPr lang="el-GR" dirty="0" smtClean="0">
              <a:solidFill>
                <a:schemeClr val="bg1"/>
              </a:solidFill>
            </a:endParaRPr>
          </a:p>
          <a:p>
            <a:pPr>
              <a:buNone/>
            </a:pPr>
            <a:r>
              <a:rPr lang="el-GR" b="1" u="sng" dirty="0" smtClean="0">
                <a:solidFill>
                  <a:schemeClr val="bg1"/>
                </a:solidFill>
              </a:rPr>
              <a:t>ΕΙΣΗΓΗΤΡΙΕΣ</a:t>
            </a:r>
            <a:r>
              <a:rPr lang="el-GR" dirty="0" smtClean="0">
                <a:solidFill>
                  <a:schemeClr val="bg1"/>
                </a:solidFill>
              </a:rPr>
              <a:t> </a:t>
            </a:r>
            <a:r>
              <a:rPr lang="en-US" dirty="0" smtClean="0">
                <a:solidFill>
                  <a:schemeClr val="bg1"/>
                </a:solidFill>
              </a:rPr>
              <a:t>: </a:t>
            </a:r>
            <a:r>
              <a:rPr lang="el-GR" dirty="0" smtClean="0">
                <a:solidFill>
                  <a:schemeClr val="bg1"/>
                </a:solidFill>
              </a:rPr>
              <a:t>ΚΕΛΓΙΑΝΝΑΚΗ ΑΦΡΟΔΙΤΗ5244</a:t>
            </a:r>
          </a:p>
          <a:p>
            <a:pPr>
              <a:buNone/>
            </a:pPr>
            <a:r>
              <a:rPr lang="el-GR" dirty="0" smtClean="0">
                <a:solidFill>
                  <a:schemeClr val="bg1"/>
                </a:solidFill>
              </a:rPr>
              <a:t>                            ΚΑΛΟΓΕΡΟΠΟΥΛΟΥ ΠΟΛΥΞΕΝΗ</a:t>
            </a:r>
          </a:p>
          <a:p>
            <a:pPr>
              <a:buNone/>
            </a:pPr>
            <a:r>
              <a:rPr lang="el-GR" dirty="0" smtClean="0">
                <a:solidFill>
                  <a:schemeClr val="bg1"/>
                </a:solidFill>
              </a:rPr>
              <a:t>                             5290    </a:t>
            </a:r>
            <a:endParaRPr lang="en-US" dirty="0" smtClean="0">
              <a:solidFill>
                <a:schemeClr val="bg1"/>
              </a:solidFill>
            </a:endParaRPr>
          </a:p>
          <a:p>
            <a:pPr>
              <a:buNone/>
            </a:pPr>
            <a:r>
              <a:rPr lang="el-GR" dirty="0" smtClean="0">
                <a:solidFill>
                  <a:schemeClr val="bg1"/>
                </a:solidFill>
              </a:rPr>
              <a:t> </a:t>
            </a:r>
            <a:endParaRPr lang="en-US" dirty="0" smtClean="0">
              <a:solidFill>
                <a:schemeClr val="bg1"/>
              </a:solidFill>
            </a:endParaRPr>
          </a:p>
          <a:p>
            <a:pPr>
              <a:buNone/>
            </a:pPr>
            <a:r>
              <a:rPr lang="el-GR" b="1" u="sng" dirty="0" smtClean="0">
                <a:solidFill>
                  <a:schemeClr val="bg1"/>
                </a:solidFill>
              </a:rPr>
              <a:t>ΒΙΒΛΙΟ ΜΑΘΗΤΗ</a:t>
            </a:r>
            <a:r>
              <a:rPr lang="en-US" dirty="0" smtClean="0">
                <a:solidFill>
                  <a:schemeClr val="bg1"/>
                </a:solidFill>
              </a:rPr>
              <a:t>:</a:t>
            </a:r>
            <a:r>
              <a:rPr lang="el-GR" dirty="0" smtClean="0">
                <a:solidFill>
                  <a:schemeClr val="bg1"/>
                </a:solidFill>
                <a:hlinkClick r:id="rId2" action="ppaction://hlinksldjump"/>
              </a:rPr>
              <a:t>Διαφάνεια 3</a:t>
            </a:r>
            <a:endParaRPr lang="el-GR" dirty="0" smtClean="0">
              <a:solidFill>
                <a:schemeClr val="bg1"/>
              </a:solidFill>
            </a:endParaRPr>
          </a:p>
          <a:p>
            <a:pPr>
              <a:buNone/>
            </a:pPr>
            <a:r>
              <a:rPr lang="el-GR" b="1" u="sng" dirty="0" smtClean="0">
                <a:solidFill>
                  <a:schemeClr val="bg1"/>
                </a:solidFill>
              </a:rPr>
              <a:t>ΤΕΤΡΑΔΙΟ ΕΡΓΑΣΙΩΝ</a:t>
            </a:r>
            <a:r>
              <a:rPr lang="en-US" dirty="0" smtClean="0">
                <a:solidFill>
                  <a:schemeClr val="bg1"/>
                </a:solidFill>
              </a:rPr>
              <a:t>:</a:t>
            </a:r>
            <a:r>
              <a:rPr lang="el-GR" dirty="0" smtClean="0">
                <a:solidFill>
                  <a:schemeClr val="bg1"/>
                </a:solidFill>
                <a:hlinkClick r:id="rId3" action="ppaction://hlinksldjump"/>
              </a:rPr>
              <a:t>Διαφάνεια 10</a:t>
            </a:r>
            <a:endParaRPr lang="en-US" dirty="0" smtClean="0">
              <a:solidFill>
                <a:schemeClr val="bg1"/>
              </a:solidFill>
            </a:endParaRPr>
          </a:p>
          <a:p>
            <a:pPr>
              <a:buNone/>
            </a:pPr>
            <a:r>
              <a:rPr lang="el-GR" b="1" u="sng" dirty="0" smtClean="0">
                <a:solidFill>
                  <a:schemeClr val="bg1"/>
                </a:solidFill>
              </a:rPr>
              <a:t>ΒΙΒΛΙΟ ΔΑΣΚΑΛΟΥ</a:t>
            </a:r>
            <a:r>
              <a:rPr lang="en-US" dirty="0" smtClean="0">
                <a:solidFill>
                  <a:schemeClr val="bg1"/>
                </a:solidFill>
              </a:rPr>
              <a:t>:</a:t>
            </a:r>
            <a:r>
              <a:rPr lang="el-GR" dirty="0" smtClean="0">
                <a:solidFill>
                  <a:schemeClr val="bg1"/>
                </a:solidFill>
                <a:hlinkClick r:id="rId4" action="ppaction://hlinksldjump"/>
              </a:rPr>
              <a:t>Διαφάνεια 16</a:t>
            </a:r>
            <a:endParaRPr lang="el-GR" dirty="0">
              <a:solidFill>
                <a:schemeClr val="bg1"/>
              </a:solidFill>
            </a:endParaRPr>
          </a:p>
        </p:txBody>
      </p:sp>
      <p:sp>
        <p:nvSpPr>
          <p:cNvPr id="4" name="3 - Κουμπί ενέργειας: Κεντρική σελίδα">
            <a:hlinkClick r:id="" action="ppaction://hlinkshowjump?jump=firstslide" highlightClick="1"/>
          </p:cNvPr>
          <p:cNvSpPr/>
          <p:nvPr/>
        </p:nvSpPr>
        <p:spPr>
          <a:xfrm>
            <a:off x="3571868" y="5357826"/>
            <a:ext cx="1042416" cy="1042416"/>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endParaRPr lang="el-GR"/>
          </a:p>
        </p:txBody>
      </p:sp>
      <p:pic>
        <p:nvPicPr>
          <p:cNvPr id="4" name="3 - Θέση περιεχομένου" descr="ooii.jpg"/>
          <p:cNvPicPr>
            <a:picLocks noGrp="1" noChangeAspect="1"/>
          </p:cNvPicPr>
          <p:nvPr>
            <p:ph idx="1"/>
          </p:nvPr>
        </p:nvPicPr>
        <p:blipFill>
          <a:blip r:embed="rId2" cstate="print">
            <a:lum contrast="-10000"/>
          </a:blip>
          <a:stretch>
            <a:fillRect/>
          </a:stretch>
        </p:blipFill>
        <p:spPr>
          <a:xfrm>
            <a:off x="0" y="0"/>
            <a:ext cx="4500562" cy="6858000"/>
          </a:xfrm>
        </p:spPr>
      </p:pic>
      <p:pic>
        <p:nvPicPr>
          <p:cNvPr id="5" name="4 - Εικόνα" descr="fdd.jpg"/>
          <p:cNvPicPr>
            <a:picLocks noChangeAspect="1"/>
          </p:cNvPicPr>
          <p:nvPr/>
        </p:nvPicPr>
        <p:blipFill>
          <a:blip r:embed="rId3" cstate="print">
            <a:lum contrast="-40000"/>
          </a:blip>
          <a:stretch>
            <a:fillRect/>
          </a:stretch>
        </p:blipFill>
        <p:spPr>
          <a:xfrm>
            <a:off x="4500562" y="0"/>
            <a:ext cx="4643438" cy="6858000"/>
          </a:xfrm>
          <a:prstGeom prst="rect">
            <a:avLst/>
          </a:prstGeom>
        </p:spPr>
      </p:pic>
      <p:sp>
        <p:nvSpPr>
          <p:cNvPr id="6" name="5 - TextBox"/>
          <p:cNvSpPr txBox="1"/>
          <p:nvPr/>
        </p:nvSpPr>
        <p:spPr>
          <a:xfrm>
            <a:off x="2214546" y="642918"/>
            <a:ext cx="4741811" cy="954107"/>
          </a:xfrm>
          <a:prstGeom prst="rect">
            <a:avLst/>
          </a:prstGeom>
          <a:noFill/>
        </p:spPr>
        <p:txBody>
          <a:bodyPr wrap="square" rtlCol="0">
            <a:spAutoFit/>
          </a:bodyPr>
          <a:lstStyle/>
          <a:p>
            <a:r>
              <a:rPr lang="el-GR" sz="2800" b="1" dirty="0" smtClean="0">
                <a:solidFill>
                  <a:schemeClr val="bg1"/>
                </a:solidFill>
              </a:rPr>
              <a:t>ΔΙΚΑΙΩΜΑ ΣΤΗ ΤΡΟΦΗ </a:t>
            </a:r>
          </a:p>
          <a:p>
            <a:r>
              <a:rPr lang="el-GR" sz="2800" b="1" dirty="0" smtClean="0">
                <a:solidFill>
                  <a:schemeClr val="bg1"/>
                </a:solidFill>
              </a:rPr>
              <a:t>ΚΑΙ ΚΛΙΜΑΤΙΚΗ ΑΛΛΑΓΗ</a:t>
            </a:r>
            <a:endParaRPr lang="el-GR" sz="2800" b="1" dirty="0">
              <a:solidFill>
                <a:schemeClr val="bg1"/>
              </a:solidFill>
            </a:endParaRPr>
          </a:p>
        </p:txBody>
      </p:sp>
      <p:sp>
        <p:nvSpPr>
          <p:cNvPr id="7" name="6 - Κουμπί ενέργειας: Πίσω ή Προηγούμενο">
            <a:hlinkClick r:id="" action="ppaction://hlinkshowjump?jump=previousslide" highlightClick="1"/>
          </p:cNvPr>
          <p:cNvSpPr/>
          <p:nvPr/>
        </p:nvSpPr>
        <p:spPr>
          <a:xfrm>
            <a:off x="3143240" y="5715016"/>
            <a:ext cx="1042416" cy="756664"/>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8" name="7 - Κουμπί ενέργειας: Εμπρός ή Επόμενο">
            <a:hlinkClick r:id="" action="ppaction://hlinkshowjump?jump=nextslide" highlightClick="1"/>
          </p:cNvPr>
          <p:cNvSpPr/>
          <p:nvPr/>
        </p:nvSpPr>
        <p:spPr>
          <a:xfrm>
            <a:off x="4643438" y="5715016"/>
            <a:ext cx="1042416" cy="714380"/>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endParaRPr lang="el-GR"/>
          </a:p>
        </p:txBody>
      </p:sp>
      <p:sp>
        <p:nvSpPr>
          <p:cNvPr id="3" name="2 - Θέση περιεχομένου"/>
          <p:cNvSpPr>
            <a:spLocks noGrp="1"/>
          </p:cNvSpPr>
          <p:nvPr>
            <p:ph idx="1"/>
          </p:nvPr>
        </p:nvSpPr>
        <p:spPr>
          <a:xfrm>
            <a:off x="214282" y="0"/>
            <a:ext cx="8472518" cy="6309360"/>
          </a:xfrm>
        </p:spPr>
        <p:txBody>
          <a:bodyPr>
            <a:normAutofit/>
          </a:bodyPr>
          <a:lstStyle/>
          <a:p>
            <a:pPr>
              <a:buNone/>
            </a:pPr>
            <a:r>
              <a:rPr lang="el-GR" sz="3200" dirty="0" smtClean="0">
                <a:solidFill>
                  <a:schemeClr val="bg1"/>
                </a:solidFill>
              </a:rPr>
              <a:t>       </a:t>
            </a:r>
          </a:p>
          <a:p>
            <a:pPr>
              <a:buNone/>
            </a:pPr>
            <a:endParaRPr lang="el-GR" sz="3200" dirty="0" smtClean="0">
              <a:solidFill>
                <a:schemeClr val="bg1"/>
              </a:solidFill>
            </a:endParaRPr>
          </a:p>
          <a:p>
            <a:pPr>
              <a:buNone/>
            </a:pPr>
            <a:endParaRPr lang="el-GR" sz="3200" dirty="0" smtClean="0">
              <a:solidFill>
                <a:schemeClr val="bg1"/>
              </a:solidFill>
            </a:endParaRPr>
          </a:p>
          <a:p>
            <a:pPr>
              <a:buNone/>
            </a:pPr>
            <a:r>
              <a:rPr lang="el-GR" sz="3200" dirty="0" smtClean="0">
                <a:solidFill>
                  <a:schemeClr val="bg1"/>
                </a:solidFill>
              </a:rPr>
              <a:t>             ΓΛΩΣΣΑ ΣΤ’ ΔΗΜΟΤΙΚΟΥ</a:t>
            </a:r>
          </a:p>
          <a:p>
            <a:pPr>
              <a:buNone/>
            </a:pPr>
            <a:r>
              <a:rPr lang="el-GR" sz="3200" dirty="0" smtClean="0">
                <a:solidFill>
                  <a:schemeClr val="bg1"/>
                </a:solidFill>
              </a:rPr>
              <a:t>          </a:t>
            </a:r>
          </a:p>
          <a:p>
            <a:pPr>
              <a:buNone/>
            </a:pPr>
            <a:r>
              <a:rPr lang="el-GR" sz="3200" dirty="0" smtClean="0">
                <a:solidFill>
                  <a:schemeClr val="bg1"/>
                </a:solidFill>
              </a:rPr>
              <a:t>             ΕΝΟΤΗΤΑ  4</a:t>
            </a:r>
            <a:r>
              <a:rPr lang="en-US" sz="3200" dirty="0" smtClean="0">
                <a:solidFill>
                  <a:schemeClr val="bg1"/>
                </a:solidFill>
              </a:rPr>
              <a:t>: </a:t>
            </a:r>
            <a:r>
              <a:rPr lang="el-GR" sz="3200" dirty="0" smtClean="0">
                <a:solidFill>
                  <a:schemeClr val="bg1"/>
                </a:solidFill>
              </a:rPr>
              <a:t>ΔΙΑΤΡΟΦΗ</a:t>
            </a:r>
          </a:p>
        </p:txBody>
      </p:sp>
      <p:sp>
        <p:nvSpPr>
          <p:cNvPr id="4" name="3 - Κουμπί ενέργειας: Πίσω ή Προηγούμενο">
            <a:hlinkClick r:id="" action="ppaction://hlinkshowjump?jump=previousslide" highlightClick="1"/>
          </p:cNvPr>
          <p:cNvSpPr/>
          <p:nvPr/>
        </p:nvSpPr>
        <p:spPr>
          <a:xfrm>
            <a:off x="2857488" y="5572140"/>
            <a:ext cx="1042416" cy="1042416"/>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5" name="4 - Κουμπί ενέργειας: Εμπρός ή Επόμενο">
            <a:hlinkClick r:id="" action="ppaction://hlinkshowjump?jump=nextslide" highlightClick="1"/>
          </p:cNvPr>
          <p:cNvSpPr/>
          <p:nvPr/>
        </p:nvSpPr>
        <p:spPr>
          <a:xfrm>
            <a:off x="4143372" y="5572140"/>
            <a:ext cx="1042416" cy="1042416"/>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ctrTitle"/>
          </p:nvPr>
        </p:nvSpPr>
        <p:spPr/>
        <p:txBody>
          <a:bodyPr/>
          <a:lstStyle/>
          <a:p>
            <a:endParaRPr lang="el-GR"/>
          </a:p>
        </p:txBody>
      </p:sp>
      <p:sp>
        <p:nvSpPr>
          <p:cNvPr id="3" name="2 - Υπότιτλος"/>
          <p:cNvSpPr>
            <a:spLocks noGrp="1"/>
          </p:cNvSpPr>
          <p:nvPr>
            <p:ph type="subTitle" idx="1"/>
          </p:nvPr>
        </p:nvSpPr>
        <p:spPr>
          <a:xfrm>
            <a:off x="0" y="142852"/>
            <a:ext cx="9144000" cy="6715148"/>
          </a:xfrm>
        </p:spPr>
        <p:txBody>
          <a:bodyPr>
            <a:normAutofit fontScale="40000" lnSpcReduction="20000"/>
          </a:bodyPr>
          <a:lstStyle/>
          <a:p>
            <a:r>
              <a:rPr lang="el-GR" sz="3500" b="1" dirty="0">
                <a:solidFill>
                  <a:schemeClr val="bg1"/>
                </a:solidFill>
              </a:rPr>
              <a:t>Το τραγούδι της φάλαινας</a:t>
            </a:r>
            <a:endParaRPr lang="el-GR" sz="3500" dirty="0">
              <a:solidFill>
                <a:schemeClr val="bg1"/>
              </a:solidFill>
            </a:endParaRPr>
          </a:p>
          <a:p>
            <a:r>
              <a:rPr lang="el-GR" sz="3500" dirty="0" err="1">
                <a:solidFill>
                  <a:schemeClr val="bg1"/>
                </a:solidFill>
              </a:rPr>
              <a:t>Ντάιαν</a:t>
            </a:r>
            <a:r>
              <a:rPr lang="el-GR" sz="3500" dirty="0">
                <a:solidFill>
                  <a:schemeClr val="bg1"/>
                </a:solidFill>
              </a:rPr>
              <a:t> </a:t>
            </a:r>
            <a:r>
              <a:rPr lang="el-GR" sz="3500" dirty="0" err="1">
                <a:solidFill>
                  <a:schemeClr val="bg1"/>
                </a:solidFill>
              </a:rPr>
              <a:t>Σέλντον</a:t>
            </a:r>
            <a:endParaRPr lang="el-GR" sz="3500" dirty="0">
              <a:solidFill>
                <a:schemeClr val="bg1"/>
              </a:solidFill>
            </a:endParaRPr>
          </a:p>
          <a:p>
            <a:r>
              <a:rPr lang="en-US" sz="3500" dirty="0">
                <a:solidFill>
                  <a:schemeClr val="bg1"/>
                </a:solidFill>
              </a:rPr>
              <a:t> </a:t>
            </a:r>
            <a:endParaRPr lang="el-GR" sz="3500" dirty="0">
              <a:solidFill>
                <a:schemeClr val="bg1"/>
              </a:solidFill>
            </a:endParaRPr>
          </a:p>
          <a:p>
            <a:r>
              <a:rPr lang="en-US" sz="3500" dirty="0">
                <a:solidFill>
                  <a:schemeClr val="bg1"/>
                </a:solidFill>
              </a:rPr>
              <a:t> H </a:t>
            </a:r>
            <a:r>
              <a:rPr lang="el-GR" sz="3500" dirty="0">
                <a:solidFill>
                  <a:schemeClr val="bg1"/>
                </a:solidFill>
              </a:rPr>
              <a:t>γιαγιά είπε μια ιστορία στη </a:t>
            </a:r>
            <a:r>
              <a:rPr lang="el-GR" sz="3500" dirty="0" err="1">
                <a:solidFill>
                  <a:schemeClr val="bg1"/>
                </a:solidFill>
              </a:rPr>
              <a:t>Λίλη</a:t>
            </a:r>
            <a:r>
              <a:rPr lang="el-GR" sz="3500" dirty="0">
                <a:solidFill>
                  <a:schemeClr val="bg1"/>
                </a:solidFill>
              </a:rPr>
              <a:t>.</a:t>
            </a:r>
          </a:p>
          <a:p>
            <a:r>
              <a:rPr lang="el-GR" sz="3500" dirty="0">
                <a:solidFill>
                  <a:schemeClr val="bg1"/>
                </a:solidFill>
              </a:rPr>
              <a:t>«Μια φορά κι έναν καιρό», άρχισε, «ο ωκεανός ήταν γεμάτος</a:t>
            </a:r>
          </a:p>
          <a:p>
            <a:r>
              <a:rPr lang="el-GR" sz="3500" dirty="0">
                <a:solidFill>
                  <a:schemeClr val="bg1"/>
                </a:solidFill>
              </a:rPr>
              <a:t>φάλαινες. Φάλαινες μεγάλες σαν τους λόφους κι ήρεμες σαν</a:t>
            </a:r>
          </a:p>
          <a:p>
            <a:r>
              <a:rPr lang="el-GR" sz="3500" dirty="0">
                <a:solidFill>
                  <a:schemeClr val="bg1"/>
                </a:solidFill>
              </a:rPr>
              <a:t>το φεγγάρι. Ήταν τα πιο θαυμαστά πλάσματα στον κόσμο».</a:t>
            </a:r>
          </a:p>
          <a:p>
            <a:r>
              <a:rPr lang="el-GR" sz="3500" dirty="0">
                <a:solidFill>
                  <a:schemeClr val="bg1"/>
                </a:solidFill>
              </a:rPr>
              <a:t>Η </a:t>
            </a:r>
            <a:r>
              <a:rPr lang="el-GR" sz="3500" dirty="0" err="1">
                <a:solidFill>
                  <a:schemeClr val="bg1"/>
                </a:solidFill>
              </a:rPr>
              <a:t>Λίλη</a:t>
            </a:r>
            <a:r>
              <a:rPr lang="el-GR" sz="3500" dirty="0">
                <a:solidFill>
                  <a:schemeClr val="bg1"/>
                </a:solidFill>
              </a:rPr>
              <a:t> σκαρφάλωσε στα γόνατα της γιαγιάς της.</a:t>
            </a:r>
          </a:p>
          <a:p>
            <a:r>
              <a:rPr lang="el-GR" sz="3500" dirty="0">
                <a:solidFill>
                  <a:schemeClr val="bg1"/>
                </a:solidFill>
              </a:rPr>
              <a:t>«Συνήθιζα να κάθομαι στην άκρη της προβλήτας, περιμένοντας να</a:t>
            </a:r>
          </a:p>
          <a:p>
            <a:r>
              <a:rPr lang="el-GR" sz="3500" dirty="0">
                <a:solidFill>
                  <a:schemeClr val="bg1"/>
                </a:solidFill>
              </a:rPr>
              <a:t>ακούσω τις φάλαινες», συνέχισε η γιαγιά.</a:t>
            </a:r>
          </a:p>
          <a:p>
            <a:r>
              <a:rPr lang="el-GR" sz="3500" dirty="0">
                <a:solidFill>
                  <a:schemeClr val="bg1"/>
                </a:solidFill>
              </a:rPr>
              <a:t>«Μερικές φορές καθόμουνα εκεί όλη την ημέρα κι όλη τη νύχτα.</a:t>
            </a:r>
          </a:p>
          <a:p>
            <a:r>
              <a:rPr lang="el-GR" sz="3500" dirty="0">
                <a:solidFill>
                  <a:schemeClr val="bg1"/>
                </a:solidFill>
              </a:rPr>
              <a:t>Και τότε, εντελώς ξαφνικά, τις έβλεπα να ’ρχονται από πολύ μακριά.</a:t>
            </a:r>
          </a:p>
          <a:p>
            <a:r>
              <a:rPr lang="el-GR" sz="3500" dirty="0">
                <a:solidFill>
                  <a:schemeClr val="bg1"/>
                </a:solidFill>
              </a:rPr>
              <a:t>Έσκιζαν το νερό, σαν να χόρευαν».</a:t>
            </a:r>
          </a:p>
          <a:p>
            <a:r>
              <a:rPr lang="el-GR" sz="3500" dirty="0">
                <a:solidFill>
                  <a:schemeClr val="bg1"/>
                </a:solidFill>
              </a:rPr>
              <a:t>«Μα πώς ήξεραν ότι ήσουνα εκεί, γιαγιά;», ρώτησε η </a:t>
            </a:r>
            <a:r>
              <a:rPr lang="el-GR" sz="3500" dirty="0" err="1">
                <a:solidFill>
                  <a:schemeClr val="bg1"/>
                </a:solidFill>
              </a:rPr>
              <a:t>Λίλη</a:t>
            </a:r>
            <a:r>
              <a:rPr lang="el-GR" sz="3500" dirty="0">
                <a:solidFill>
                  <a:schemeClr val="bg1"/>
                </a:solidFill>
              </a:rPr>
              <a:t>. «Πώς</a:t>
            </a:r>
          </a:p>
          <a:p>
            <a:r>
              <a:rPr lang="el-GR" sz="3500" dirty="0">
                <a:solidFill>
                  <a:schemeClr val="bg1"/>
                </a:solidFill>
              </a:rPr>
              <a:t>σε έβρισκαν;».</a:t>
            </a:r>
          </a:p>
          <a:p>
            <a:r>
              <a:rPr lang="el-GR" sz="3500" dirty="0">
                <a:solidFill>
                  <a:schemeClr val="bg1"/>
                </a:solidFill>
              </a:rPr>
              <a:t>Η γιαγιά χαμογέλασε. «Α, μα πρέπει να έχεις πάντα μαζί σου κάτι</a:t>
            </a:r>
          </a:p>
          <a:p>
            <a:r>
              <a:rPr lang="el-GR" sz="3500" dirty="0">
                <a:solidFill>
                  <a:schemeClr val="bg1"/>
                </a:solidFill>
              </a:rPr>
              <a:t>ξεχωριστό. Ένα τέλειο κοχύλι ή μια όμορφη πέτρα. Και αν οι φάλαινες</a:t>
            </a:r>
          </a:p>
          <a:p>
            <a:r>
              <a:rPr lang="el-GR" sz="3500" dirty="0">
                <a:solidFill>
                  <a:schemeClr val="bg1"/>
                </a:solidFill>
              </a:rPr>
              <a:t>σε συμπαθήσουν, θα πάρουν το δώρο σου και θα σου δώσουν κι εκείνες</a:t>
            </a:r>
          </a:p>
          <a:p>
            <a:r>
              <a:rPr lang="el-GR" sz="3500" dirty="0">
                <a:solidFill>
                  <a:schemeClr val="bg1"/>
                </a:solidFill>
              </a:rPr>
              <a:t>το δικό τους».</a:t>
            </a:r>
          </a:p>
          <a:p>
            <a:r>
              <a:rPr lang="el-GR" sz="3500" dirty="0">
                <a:solidFill>
                  <a:schemeClr val="bg1"/>
                </a:solidFill>
              </a:rPr>
              <a:t>«Και τι μπορούσαν να σου δώσουνε, γιαγιά;», ρώτησε η </a:t>
            </a:r>
            <a:r>
              <a:rPr lang="el-GR" sz="3500" dirty="0" err="1">
                <a:solidFill>
                  <a:schemeClr val="bg1"/>
                </a:solidFill>
              </a:rPr>
              <a:t>Λίλη</a:t>
            </a:r>
            <a:r>
              <a:rPr lang="el-GR" sz="3500" dirty="0">
                <a:solidFill>
                  <a:schemeClr val="bg1"/>
                </a:solidFill>
              </a:rPr>
              <a:t>.</a:t>
            </a:r>
          </a:p>
          <a:p>
            <a:r>
              <a:rPr lang="el-GR" sz="3500" dirty="0">
                <a:solidFill>
                  <a:schemeClr val="bg1"/>
                </a:solidFill>
              </a:rPr>
              <a:t>«Τι σου χάρισαν οι φάλαινες;».</a:t>
            </a:r>
          </a:p>
          <a:p>
            <a:r>
              <a:rPr lang="el-GR" sz="3500" dirty="0">
                <a:solidFill>
                  <a:schemeClr val="bg1"/>
                </a:solidFill>
              </a:rPr>
              <a:t>Η γιαγιά αναστέναξε. «Μια δυο φορές», ψιθύρισε, «μια δυο φορές</a:t>
            </a:r>
          </a:p>
          <a:p>
            <a:r>
              <a:rPr lang="el-GR" sz="3500" dirty="0">
                <a:solidFill>
                  <a:schemeClr val="bg1"/>
                </a:solidFill>
              </a:rPr>
              <a:t>μονάχα τις άκουσα να τραγουδάνε».</a:t>
            </a:r>
          </a:p>
          <a:p>
            <a:r>
              <a:rPr lang="el-GR" sz="3500" dirty="0">
                <a:solidFill>
                  <a:schemeClr val="bg1"/>
                </a:solidFill>
              </a:rPr>
              <a:t>Ο θείος Φρειδερίκος μπήκε φουριόζος στο δωμάτιο.</a:t>
            </a:r>
          </a:p>
          <a:p>
            <a:r>
              <a:rPr lang="el-GR" sz="3500" dirty="0">
                <a:solidFill>
                  <a:schemeClr val="bg1"/>
                </a:solidFill>
              </a:rPr>
              <a:t>«Δεν είσαι τίποτα άλλο παρά μια παράξενη γριά!», είπε θυμωμένος.</a:t>
            </a:r>
          </a:p>
          <a:p>
            <a:r>
              <a:rPr lang="el-GR" sz="3500" dirty="0">
                <a:solidFill>
                  <a:schemeClr val="bg1"/>
                </a:solidFill>
              </a:rPr>
              <a:t>«Οι φάλαινες ήταν πολύ σημαντικές για το κρέας τους, τα κόκαλά</a:t>
            </a:r>
          </a:p>
          <a:p>
            <a:r>
              <a:rPr lang="el-GR" sz="3500" dirty="0">
                <a:solidFill>
                  <a:schemeClr val="bg1"/>
                </a:solidFill>
              </a:rPr>
              <a:t>τους και για το λίπος τους. Αν πρέπει να πεις κάτι στη </a:t>
            </a:r>
            <a:r>
              <a:rPr lang="el-GR" sz="3500" dirty="0" err="1">
                <a:solidFill>
                  <a:schemeClr val="bg1"/>
                </a:solidFill>
              </a:rPr>
              <a:t>Λίλη</a:t>
            </a:r>
            <a:r>
              <a:rPr lang="el-GR" sz="3500" dirty="0">
                <a:solidFill>
                  <a:schemeClr val="bg1"/>
                </a:solidFill>
              </a:rPr>
              <a:t>, </a:t>
            </a:r>
            <a:r>
              <a:rPr lang="el-GR" sz="3500" dirty="0" err="1">
                <a:solidFill>
                  <a:schemeClr val="bg1"/>
                </a:solidFill>
              </a:rPr>
              <a:t>οπωσ</a:t>
            </a:r>
            <a:r>
              <a:rPr lang="el-GR" sz="3500" dirty="0">
                <a:solidFill>
                  <a:schemeClr val="bg1"/>
                </a:solidFill>
              </a:rPr>
              <a:t>-</a:t>
            </a:r>
          </a:p>
          <a:p>
            <a:r>
              <a:rPr lang="el-GR" sz="3500" dirty="0" err="1">
                <a:solidFill>
                  <a:schemeClr val="bg1"/>
                </a:solidFill>
              </a:rPr>
              <a:t>δήποτε</a:t>
            </a:r>
            <a:r>
              <a:rPr lang="el-GR" sz="3500" dirty="0">
                <a:solidFill>
                  <a:schemeClr val="bg1"/>
                </a:solidFill>
              </a:rPr>
              <a:t>, πες της τουλάχιστον κάτι χρήσιμο. Μην της γεμίζεις το κεφάλι</a:t>
            </a:r>
          </a:p>
          <a:p>
            <a:r>
              <a:rPr lang="el-GR" sz="3500" dirty="0">
                <a:solidFill>
                  <a:schemeClr val="bg1"/>
                </a:solidFill>
              </a:rPr>
              <a:t>με ανοησίες. Άκου, φάλαινες που τραγουδάνε!».</a:t>
            </a:r>
          </a:p>
          <a:p>
            <a:r>
              <a:rPr lang="el-GR" sz="3500" dirty="0">
                <a:solidFill>
                  <a:schemeClr val="bg1"/>
                </a:solidFill>
              </a:rPr>
              <a:t>«Υπήρχαν φάλαινες εδώ, εκατομμύρια χρόνια πριν εμφανιστούν</a:t>
            </a:r>
          </a:p>
          <a:p>
            <a:r>
              <a:rPr lang="el-GR" sz="3500" dirty="0">
                <a:solidFill>
                  <a:schemeClr val="bg1"/>
                </a:solidFill>
              </a:rPr>
              <a:t>τα πλοία και οι πόλεις, ή ακόμα και οι άνθρωποι των σπηλαίων»,</a:t>
            </a:r>
          </a:p>
          <a:p>
            <a:endParaRPr lang="el-GR" dirty="0"/>
          </a:p>
        </p:txBody>
      </p:sp>
      <p:pic>
        <p:nvPicPr>
          <p:cNvPr id="4" name="3 - Εικόνα" descr="images.jpg"/>
          <p:cNvPicPr>
            <a:picLocks noChangeAspect="1"/>
          </p:cNvPicPr>
          <p:nvPr/>
        </p:nvPicPr>
        <p:blipFill>
          <a:blip r:embed="rId3" cstate="print"/>
          <a:stretch>
            <a:fillRect/>
          </a:stretch>
        </p:blipFill>
        <p:spPr>
          <a:xfrm>
            <a:off x="7072330" y="214290"/>
            <a:ext cx="2071670" cy="1743075"/>
          </a:xfrm>
          <a:prstGeom prst="rect">
            <a:avLst/>
          </a:prstGeom>
        </p:spPr>
      </p:pic>
      <p:pic>
        <p:nvPicPr>
          <p:cNvPr id="5" name="4 - Εικόνα" descr="gf.jpg"/>
          <p:cNvPicPr>
            <a:picLocks noChangeAspect="1"/>
          </p:cNvPicPr>
          <p:nvPr/>
        </p:nvPicPr>
        <p:blipFill>
          <a:blip r:embed="rId4" cstate="print"/>
          <a:stretch>
            <a:fillRect/>
          </a:stretch>
        </p:blipFill>
        <p:spPr>
          <a:xfrm>
            <a:off x="0" y="0"/>
            <a:ext cx="2285984" cy="1504950"/>
          </a:xfrm>
          <a:prstGeom prst="rect">
            <a:avLst/>
          </a:prstGeom>
        </p:spPr>
      </p:pic>
      <p:pic>
        <p:nvPicPr>
          <p:cNvPr id="6" name="5 - Εικόνα" descr="killer-whales-more-one-species.jpg"/>
          <p:cNvPicPr>
            <a:picLocks noChangeAspect="1"/>
          </p:cNvPicPr>
          <p:nvPr/>
        </p:nvPicPr>
        <p:blipFill>
          <a:blip r:embed="rId5" cstate="print"/>
          <a:stretch>
            <a:fillRect/>
          </a:stretch>
        </p:blipFill>
        <p:spPr>
          <a:xfrm>
            <a:off x="7286644" y="4000504"/>
            <a:ext cx="1857356" cy="1857388"/>
          </a:xfrm>
          <a:prstGeom prst="rect">
            <a:avLst/>
          </a:prstGeom>
        </p:spPr>
      </p:pic>
      <p:pic>
        <p:nvPicPr>
          <p:cNvPr id="7" name="6 - Εικόνα" descr="hj.jpg"/>
          <p:cNvPicPr>
            <a:picLocks noChangeAspect="1"/>
          </p:cNvPicPr>
          <p:nvPr/>
        </p:nvPicPr>
        <p:blipFill>
          <a:blip r:embed="rId6" cstate="print"/>
          <a:stretch>
            <a:fillRect/>
          </a:stretch>
        </p:blipFill>
        <p:spPr>
          <a:xfrm>
            <a:off x="0" y="4071942"/>
            <a:ext cx="2071670" cy="1733550"/>
          </a:xfrm>
          <a:prstGeom prst="rect">
            <a:avLst/>
          </a:prstGeom>
        </p:spPr>
      </p:pic>
      <p:sp>
        <p:nvSpPr>
          <p:cNvPr id="8" name="7 - Κουμπί ενέργειας: Πίσω ή Προηγούμενο">
            <a:hlinkClick r:id="" action="ppaction://hlinkshowjump?jump=previousslide" highlightClick="1"/>
          </p:cNvPr>
          <p:cNvSpPr/>
          <p:nvPr/>
        </p:nvSpPr>
        <p:spPr>
          <a:xfrm>
            <a:off x="642910" y="6000768"/>
            <a:ext cx="1042416" cy="685226"/>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9" name="8 - Κουμπί ενέργειας: Εμπρός ή Επόμενο">
            <a:hlinkClick r:id="" action="ppaction://hlinkshowjump?jump=nextslide" highlightClick="1"/>
          </p:cNvPr>
          <p:cNvSpPr/>
          <p:nvPr/>
        </p:nvSpPr>
        <p:spPr>
          <a:xfrm>
            <a:off x="7715272" y="6000768"/>
            <a:ext cx="1042416" cy="685226"/>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 Θέση περιεχομένου" descr="iu.jpg"/>
          <p:cNvPicPr>
            <a:picLocks noGrp="1" noChangeAspect="1"/>
          </p:cNvPicPr>
          <p:nvPr>
            <p:ph idx="1"/>
          </p:nvPr>
        </p:nvPicPr>
        <p:blipFill>
          <a:blip r:embed="rId2" cstate="print">
            <a:lum bright="40000" contrast="-40000"/>
          </a:blip>
          <a:stretch>
            <a:fillRect/>
          </a:stretch>
        </p:blipFill>
        <p:spPr>
          <a:xfrm>
            <a:off x="0" y="0"/>
            <a:ext cx="9144000" cy="6857999"/>
          </a:xfrm>
        </p:spPr>
      </p:pic>
      <p:sp>
        <p:nvSpPr>
          <p:cNvPr id="2" name="1 - Τίτλος"/>
          <p:cNvSpPr>
            <a:spLocks noGrp="1"/>
          </p:cNvSpPr>
          <p:nvPr>
            <p:ph type="title"/>
          </p:nvPr>
        </p:nvSpPr>
        <p:spPr>
          <a:xfrm>
            <a:off x="0" y="0"/>
            <a:ext cx="9144000" cy="6858000"/>
          </a:xfrm>
        </p:spPr>
        <p:txBody>
          <a:bodyPr>
            <a:normAutofit fontScale="90000"/>
          </a:bodyPr>
          <a:lstStyle/>
          <a:p>
            <a:r>
              <a:rPr lang="el-GR" sz="2000" b="0" dirty="0" smtClean="0">
                <a:solidFill>
                  <a:schemeClr val="bg1"/>
                </a:solidFill>
                <a:latin typeface="+mn-lt"/>
              </a:rPr>
              <a:t>συνέχισε η γιαγιά της </a:t>
            </a:r>
            <a:r>
              <a:rPr lang="el-GR" sz="2000" b="0" dirty="0" err="1" smtClean="0">
                <a:solidFill>
                  <a:schemeClr val="bg1"/>
                </a:solidFill>
                <a:latin typeface="+mn-lt"/>
              </a:rPr>
              <a:t>Λίλης</a:t>
            </a:r>
            <a:r>
              <a:rPr lang="el-GR" sz="2000" b="0" dirty="0" smtClean="0">
                <a:solidFill>
                  <a:schemeClr val="bg1"/>
                </a:solidFill>
                <a:latin typeface="+mn-lt"/>
              </a:rPr>
              <a:t>. «Οι άνθρωποι συνήθιζαν να λένε πως</a:t>
            </a:r>
            <a:br>
              <a:rPr lang="el-GR" sz="2000" b="0" dirty="0" smtClean="0">
                <a:solidFill>
                  <a:schemeClr val="bg1"/>
                </a:solidFill>
                <a:latin typeface="+mn-lt"/>
              </a:rPr>
            </a:br>
            <a:r>
              <a:rPr lang="el-GR" sz="1600" b="0" dirty="0" smtClean="0">
                <a:solidFill>
                  <a:schemeClr val="bg1"/>
                </a:solidFill>
                <a:latin typeface="+mn-lt"/>
              </a:rPr>
              <a:t>είχαν κάτι μαγικό».</a:t>
            </a:r>
            <a:br>
              <a:rPr lang="el-GR" sz="1600" b="0" dirty="0" smtClean="0">
                <a:solidFill>
                  <a:schemeClr val="bg1"/>
                </a:solidFill>
                <a:latin typeface="+mn-lt"/>
              </a:rPr>
            </a:br>
            <a:r>
              <a:rPr lang="el-GR" sz="1600" b="0" dirty="0" smtClean="0">
                <a:solidFill>
                  <a:schemeClr val="bg1"/>
                </a:solidFill>
                <a:latin typeface="+mn-lt"/>
              </a:rPr>
              <a:t>«Οι άνθρωποι συνήθιζαν να τις τρώνε και να τις βράζουν, για να</a:t>
            </a:r>
            <a:br>
              <a:rPr lang="el-GR" sz="1600" b="0" dirty="0" smtClean="0">
                <a:solidFill>
                  <a:schemeClr val="bg1"/>
                </a:solidFill>
                <a:latin typeface="+mn-lt"/>
              </a:rPr>
            </a:br>
            <a:r>
              <a:rPr lang="el-GR" sz="1600" b="0" dirty="0" smtClean="0">
                <a:solidFill>
                  <a:schemeClr val="bg1"/>
                </a:solidFill>
                <a:latin typeface="+mn-lt"/>
              </a:rPr>
              <a:t>πάρουν το λίπος», μουρμούρισε ο θείος Φρειδερίκος. Μετά τους γύρισε</a:t>
            </a:r>
            <a:br>
              <a:rPr lang="el-GR" sz="1600" b="0" dirty="0" smtClean="0">
                <a:solidFill>
                  <a:schemeClr val="bg1"/>
                </a:solidFill>
                <a:latin typeface="+mn-lt"/>
              </a:rPr>
            </a:br>
            <a:r>
              <a:rPr lang="el-GR" sz="1600" b="0" dirty="0" smtClean="0">
                <a:solidFill>
                  <a:schemeClr val="bg1"/>
                </a:solidFill>
                <a:latin typeface="+mn-lt"/>
              </a:rPr>
              <a:t>την πλάτη και βγήκε έξω στον κήπο.</a:t>
            </a:r>
            <a:br>
              <a:rPr lang="el-GR" sz="1600" b="0" dirty="0" smtClean="0">
                <a:solidFill>
                  <a:schemeClr val="bg1"/>
                </a:solidFill>
                <a:latin typeface="+mn-lt"/>
              </a:rPr>
            </a:br>
            <a:r>
              <a:rPr lang="el-GR" sz="1600" b="0" dirty="0" smtClean="0">
                <a:solidFill>
                  <a:schemeClr val="bg1"/>
                </a:solidFill>
                <a:latin typeface="+mn-lt"/>
              </a:rPr>
              <a:t>Η </a:t>
            </a:r>
            <a:r>
              <a:rPr lang="el-GR" sz="1600" b="0" dirty="0" err="1" smtClean="0">
                <a:solidFill>
                  <a:schemeClr val="bg1"/>
                </a:solidFill>
                <a:latin typeface="+mn-lt"/>
              </a:rPr>
              <a:t>Λίλη</a:t>
            </a:r>
            <a:r>
              <a:rPr lang="el-GR" sz="1600" b="0" dirty="0" smtClean="0">
                <a:solidFill>
                  <a:schemeClr val="bg1"/>
                </a:solidFill>
                <a:latin typeface="+mn-lt"/>
              </a:rPr>
              <a:t> ονειρεύτηκε τις φάλαινες.</a:t>
            </a:r>
            <a:br>
              <a:rPr lang="el-GR" sz="1600" b="0" dirty="0" smtClean="0">
                <a:solidFill>
                  <a:schemeClr val="bg1"/>
                </a:solidFill>
                <a:latin typeface="+mn-lt"/>
              </a:rPr>
            </a:br>
            <a:r>
              <a:rPr lang="el-GR" sz="1600" b="0" dirty="0" smtClean="0">
                <a:solidFill>
                  <a:schemeClr val="bg1"/>
                </a:solidFill>
                <a:latin typeface="+mn-lt"/>
              </a:rPr>
              <a:t>Ήταν θεόρατες σαν τα βουνά μέσα στα όνειρά της, πιο γαλάζιες κι απ’ τον ουρανό.</a:t>
            </a:r>
            <a:br>
              <a:rPr lang="el-GR" sz="1600" b="0" dirty="0" smtClean="0">
                <a:solidFill>
                  <a:schemeClr val="bg1"/>
                </a:solidFill>
                <a:latin typeface="+mn-lt"/>
              </a:rPr>
            </a:br>
            <a:r>
              <a:rPr lang="el-GR" sz="1600" b="0" dirty="0" smtClean="0">
                <a:solidFill>
                  <a:schemeClr val="bg1"/>
                </a:solidFill>
                <a:latin typeface="+mn-lt"/>
              </a:rPr>
              <a:t>Τις άκουσε να τραγουδάνε μέσα στα όνειρά της, οι φωνές τους</a:t>
            </a:r>
            <a:br>
              <a:rPr lang="el-GR" sz="1600" b="0" dirty="0" smtClean="0">
                <a:solidFill>
                  <a:schemeClr val="bg1"/>
                </a:solidFill>
                <a:latin typeface="+mn-lt"/>
              </a:rPr>
            </a:br>
            <a:r>
              <a:rPr lang="el-GR" sz="1600" b="0" dirty="0" smtClean="0">
                <a:solidFill>
                  <a:schemeClr val="bg1"/>
                </a:solidFill>
                <a:latin typeface="+mn-lt"/>
              </a:rPr>
              <a:t>ήταν ολόιδιες με του ανέμου. Πήδηξαν έξω απ’ το νερό μέσα στα</a:t>
            </a:r>
            <a:br>
              <a:rPr lang="el-GR" sz="1600" b="0" dirty="0" smtClean="0">
                <a:solidFill>
                  <a:schemeClr val="bg1"/>
                </a:solidFill>
                <a:latin typeface="+mn-lt"/>
              </a:rPr>
            </a:br>
            <a:r>
              <a:rPr lang="el-GR" sz="1600" b="0" dirty="0" smtClean="0">
                <a:solidFill>
                  <a:schemeClr val="bg1"/>
                </a:solidFill>
                <a:latin typeface="+mn-lt"/>
              </a:rPr>
              <a:t>όνειρά της και τη φώναξαν με το όνομά της.</a:t>
            </a:r>
            <a:br>
              <a:rPr lang="el-GR" sz="1600" b="0" dirty="0" smtClean="0">
                <a:solidFill>
                  <a:schemeClr val="bg1"/>
                </a:solidFill>
                <a:latin typeface="+mn-lt"/>
              </a:rPr>
            </a:br>
            <a:r>
              <a:rPr lang="el-GR" sz="1600" b="0" dirty="0" smtClean="0">
                <a:solidFill>
                  <a:schemeClr val="bg1"/>
                </a:solidFill>
                <a:latin typeface="+mn-lt"/>
              </a:rPr>
              <a:t>Το επόμενο πρωί η </a:t>
            </a:r>
            <a:r>
              <a:rPr lang="el-GR" sz="1600" b="0" dirty="0" err="1" smtClean="0">
                <a:solidFill>
                  <a:schemeClr val="bg1"/>
                </a:solidFill>
                <a:latin typeface="+mn-lt"/>
              </a:rPr>
              <a:t>Λίλη</a:t>
            </a:r>
            <a:r>
              <a:rPr lang="el-GR" sz="1600" b="0" dirty="0" smtClean="0">
                <a:solidFill>
                  <a:schemeClr val="bg1"/>
                </a:solidFill>
                <a:latin typeface="+mn-lt"/>
              </a:rPr>
              <a:t> πήγε μια βόλτα μέχρι τον ωκεανό. Πήγε</a:t>
            </a:r>
            <a:br>
              <a:rPr lang="el-GR" sz="1600" b="0" dirty="0" smtClean="0">
                <a:solidFill>
                  <a:schemeClr val="bg1"/>
                </a:solidFill>
                <a:latin typeface="+mn-lt"/>
              </a:rPr>
            </a:br>
            <a:r>
              <a:rPr lang="el-GR" sz="1600" b="0" dirty="0" smtClean="0">
                <a:solidFill>
                  <a:schemeClr val="bg1"/>
                </a:solidFill>
                <a:latin typeface="+mn-lt"/>
              </a:rPr>
              <a:t>εκεί, όπου κανένας δεν ψάρευε ή κολυμπούσε, ούτε άραζαν βαρκούλες.</a:t>
            </a:r>
            <a:br>
              <a:rPr lang="el-GR" sz="1600" b="0" dirty="0" smtClean="0">
                <a:solidFill>
                  <a:schemeClr val="bg1"/>
                </a:solidFill>
                <a:latin typeface="+mn-lt"/>
              </a:rPr>
            </a:br>
            <a:r>
              <a:rPr lang="el-GR" sz="1600" b="0" dirty="0" smtClean="0">
                <a:solidFill>
                  <a:schemeClr val="bg1"/>
                </a:solidFill>
                <a:latin typeface="+mn-lt"/>
              </a:rPr>
              <a:t>Περπάτησε μέχρι την άκρη της παλιάς προβλήτας. Η θάλασσα ήταν</a:t>
            </a:r>
            <a:br>
              <a:rPr lang="el-GR" sz="1600" b="0" dirty="0" smtClean="0">
                <a:solidFill>
                  <a:schemeClr val="bg1"/>
                </a:solidFill>
                <a:latin typeface="+mn-lt"/>
              </a:rPr>
            </a:br>
            <a:r>
              <a:rPr lang="el-GR" sz="1600" b="0" dirty="0" smtClean="0">
                <a:solidFill>
                  <a:schemeClr val="bg1"/>
                </a:solidFill>
                <a:latin typeface="+mn-lt"/>
              </a:rPr>
              <a:t>γαλήνια, ακίνητη σχεδόν. Έβγαλε ένα κίτρινο λουλούδι από την τσέπη</a:t>
            </a:r>
            <a:br>
              <a:rPr lang="el-GR" sz="1600" b="0" dirty="0" smtClean="0">
                <a:solidFill>
                  <a:schemeClr val="bg1"/>
                </a:solidFill>
                <a:latin typeface="+mn-lt"/>
              </a:rPr>
            </a:br>
            <a:r>
              <a:rPr lang="el-GR" sz="1600" b="0" dirty="0" smtClean="0">
                <a:solidFill>
                  <a:schemeClr val="bg1"/>
                </a:solidFill>
                <a:latin typeface="+mn-lt"/>
              </a:rPr>
              <a:t>της</a:t>
            </a:r>
            <a:r>
              <a:rPr lang="en-US" sz="1600" b="0" dirty="0" smtClean="0">
                <a:solidFill>
                  <a:schemeClr val="bg1"/>
                </a:solidFill>
                <a:latin typeface="+mn-lt"/>
              </a:rPr>
              <a:t> </a:t>
            </a:r>
            <a:r>
              <a:rPr lang="el-GR" sz="1600" b="0" dirty="0" smtClean="0">
                <a:solidFill>
                  <a:schemeClr val="bg1"/>
                </a:solidFill>
                <a:latin typeface="+mn-lt"/>
              </a:rPr>
              <a:t>και το πέταξε στο νερό.</a:t>
            </a:r>
            <a:br>
              <a:rPr lang="el-GR" sz="1600" b="0" dirty="0" smtClean="0">
                <a:solidFill>
                  <a:schemeClr val="bg1"/>
                </a:solidFill>
                <a:latin typeface="+mn-lt"/>
              </a:rPr>
            </a:br>
            <a:r>
              <a:rPr lang="el-GR" sz="1600" b="0" dirty="0" smtClean="0">
                <a:solidFill>
                  <a:schemeClr val="bg1"/>
                </a:solidFill>
                <a:latin typeface="+mn-lt"/>
              </a:rPr>
              <a:t>«Αυτό είναι για σας», φώναξε.</a:t>
            </a:r>
            <a:br>
              <a:rPr lang="el-GR" sz="1600" b="0" dirty="0" smtClean="0">
                <a:solidFill>
                  <a:schemeClr val="bg1"/>
                </a:solidFill>
                <a:latin typeface="+mn-lt"/>
              </a:rPr>
            </a:br>
            <a:r>
              <a:rPr lang="el-GR" sz="1600" b="0" dirty="0" smtClean="0">
                <a:solidFill>
                  <a:schemeClr val="bg1"/>
                </a:solidFill>
                <a:latin typeface="+mn-lt"/>
              </a:rPr>
              <a:t>Η </a:t>
            </a:r>
            <a:r>
              <a:rPr lang="el-GR" sz="1600" b="0" dirty="0" err="1" smtClean="0">
                <a:solidFill>
                  <a:schemeClr val="bg1"/>
                </a:solidFill>
                <a:latin typeface="+mn-lt"/>
              </a:rPr>
              <a:t>Λίλη</a:t>
            </a:r>
            <a:r>
              <a:rPr lang="el-GR" sz="1600" b="0" dirty="0" smtClean="0">
                <a:solidFill>
                  <a:schemeClr val="bg1"/>
                </a:solidFill>
                <a:latin typeface="+mn-lt"/>
              </a:rPr>
              <a:t> κάθισε στην άκρη της προβλήτας και περίμενε.</a:t>
            </a:r>
            <a:br>
              <a:rPr lang="el-GR" sz="1600" b="0" dirty="0" smtClean="0">
                <a:solidFill>
                  <a:schemeClr val="bg1"/>
                </a:solidFill>
                <a:latin typeface="+mn-lt"/>
              </a:rPr>
            </a:br>
            <a:r>
              <a:rPr lang="el-GR" sz="1600" b="0" dirty="0" smtClean="0">
                <a:solidFill>
                  <a:schemeClr val="bg1"/>
                </a:solidFill>
                <a:latin typeface="+mn-lt"/>
              </a:rPr>
              <a:t>Περίμενε όλο το πρωί και όλο το απόγευμα.</a:t>
            </a:r>
            <a:br>
              <a:rPr lang="el-GR" sz="1600" b="0" dirty="0" smtClean="0">
                <a:solidFill>
                  <a:schemeClr val="bg1"/>
                </a:solidFill>
                <a:latin typeface="+mn-lt"/>
              </a:rPr>
            </a:br>
            <a:r>
              <a:rPr lang="el-GR" sz="1600" b="0" dirty="0" smtClean="0">
                <a:solidFill>
                  <a:schemeClr val="bg1"/>
                </a:solidFill>
                <a:latin typeface="+mn-lt"/>
              </a:rPr>
              <a:t>Και τότε, καθώς έπεφτε το σούρουπο, ο θείος Φρειδερίκος κατέβηκε</a:t>
            </a:r>
            <a:br>
              <a:rPr lang="el-GR" sz="1600" b="0" dirty="0" smtClean="0">
                <a:solidFill>
                  <a:schemeClr val="bg1"/>
                </a:solidFill>
                <a:latin typeface="+mn-lt"/>
              </a:rPr>
            </a:br>
            <a:r>
              <a:rPr lang="el-GR" sz="1600" b="0" dirty="0" smtClean="0">
                <a:solidFill>
                  <a:schemeClr val="bg1"/>
                </a:solidFill>
                <a:latin typeface="+mn-lt"/>
              </a:rPr>
              <a:t>από τους λόφους για να τη βρει. «Φτάνουν πια οι ανοησίες», της είπε.</a:t>
            </a:r>
            <a:br>
              <a:rPr lang="el-GR" sz="1600" b="0" dirty="0" smtClean="0">
                <a:solidFill>
                  <a:schemeClr val="bg1"/>
                </a:solidFill>
                <a:latin typeface="+mn-lt"/>
              </a:rPr>
            </a:br>
            <a:r>
              <a:rPr lang="el-GR" sz="1600" b="0" dirty="0" smtClean="0">
                <a:solidFill>
                  <a:schemeClr val="bg1"/>
                </a:solidFill>
                <a:latin typeface="+mn-lt"/>
              </a:rPr>
              <a:t>«Γύρισε σπίτι. Δε θα σε αφήσω να περάσεις ονειροπολώντας </a:t>
            </a:r>
            <a:r>
              <a:rPr lang="el-GR" sz="1600" b="0" dirty="0" err="1" smtClean="0">
                <a:solidFill>
                  <a:schemeClr val="bg1"/>
                </a:solidFill>
                <a:latin typeface="+mn-lt"/>
              </a:rPr>
              <a:t>ολό</a:t>
            </a:r>
            <a:r>
              <a:rPr lang="el-GR" sz="1600" b="0" dirty="0" smtClean="0">
                <a:solidFill>
                  <a:schemeClr val="bg1"/>
                </a:solidFill>
                <a:latin typeface="+mn-lt"/>
              </a:rPr>
              <a:t>-</a:t>
            </a:r>
            <a:br>
              <a:rPr lang="el-GR" sz="1600" b="0" dirty="0" smtClean="0">
                <a:solidFill>
                  <a:schemeClr val="bg1"/>
                </a:solidFill>
                <a:latin typeface="+mn-lt"/>
              </a:rPr>
            </a:br>
            <a:r>
              <a:rPr lang="el-GR" sz="1600" b="0" dirty="0" err="1" smtClean="0">
                <a:solidFill>
                  <a:schemeClr val="bg1"/>
                </a:solidFill>
                <a:latin typeface="+mn-lt"/>
              </a:rPr>
              <a:t>κληρη</a:t>
            </a:r>
            <a:r>
              <a:rPr lang="el-GR" sz="1600" b="0" dirty="0" smtClean="0">
                <a:solidFill>
                  <a:schemeClr val="bg1"/>
                </a:solidFill>
                <a:latin typeface="+mn-lt"/>
              </a:rPr>
              <a:t> τη ζωή σου».</a:t>
            </a:r>
            <a:br>
              <a:rPr lang="el-GR" sz="1600" b="0" dirty="0" smtClean="0">
                <a:solidFill>
                  <a:schemeClr val="bg1"/>
                </a:solidFill>
                <a:latin typeface="+mn-lt"/>
              </a:rPr>
            </a:br>
            <a:r>
              <a:rPr lang="el-GR" sz="1600" b="0" dirty="0" smtClean="0">
                <a:solidFill>
                  <a:schemeClr val="bg1"/>
                </a:solidFill>
                <a:latin typeface="+mn-lt"/>
              </a:rPr>
              <a:t>Εκείνη τη νύχτα, η </a:t>
            </a:r>
            <a:r>
              <a:rPr lang="el-GR" sz="1600" b="0" dirty="0" err="1" smtClean="0">
                <a:solidFill>
                  <a:schemeClr val="bg1"/>
                </a:solidFill>
                <a:latin typeface="+mn-lt"/>
              </a:rPr>
              <a:t>Λίλη</a:t>
            </a:r>
            <a:r>
              <a:rPr lang="el-GR" sz="1600" b="0" dirty="0" smtClean="0">
                <a:solidFill>
                  <a:schemeClr val="bg1"/>
                </a:solidFill>
                <a:latin typeface="+mn-lt"/>
              </a:rPr>
              <a:t> ξύπνησε απότομα.</a:t>
            </a:r>
            <a:br>
              <a:rPr lang="el-GR" sz="1600" b="0" dirty="0" smtClean="0">
                <a:solidFill>
                  <a:schemeClr val="bg1"/>
                </a:solidFill>
                <a:latin typeface="+mn-lt"/>
              </a:rPr>
            </a:br>
            <a:r>
              <a:rPr lang="el-GR" sz="1600" b="0" dirty="0" smtClean="0">
                <a:solidFill>
                  <a:schemeClr val="bg1"/>
                </a:solidFill>
                <a:latin typeface="+mn-lt"/>
              </a:rPr>
              <a:t>Το φως του φεγγαριού έλουζε το δωμάτιο. Ανασηκώθηκε και</a:t>
            </a:r>
            <a:br>
              <a:rPr lang="el-GR" sz="1600" b="0" dirty="0" smtClean="0">
                <a:solidFill>
                  <a:schemeClr val="bg1"/>
                </a:solidFill>
                <a:latin typeface="+mn-lt"/>
              </a:rPr>
            </a:br>
            <a:r>
              <a:rPr lang="el-GR" sz="1600" b="0" dirty="0" smtClean="0">
                <a:solidFill>
                  <a:schemeClr val="bg1"/>
                </a:solidFill>
                <a:latin typeface="+mn-lt"/>
              </a:rPr>
              <a:t>αφουγκράστηκε.</a:t>
            </a:r>
            <a:r>
              <a:rPr lang="en-US" sz="1600" b="0" dirty="0" smtClean="0">
                <a:solidFill>
                  <a:schemeClr val="bg1"/>
                </a:solidFill>
                <a:latin typeface="+mn-lt"/>
              </a:rPr>
              <a:t>❉ </a:t>
            </a:r>
            <a:r>
              <a:rPr lang="el-GR" sz="1600" b="0" dirty="0" smtClean="0">
                <a:solidFill>
                  <a:schemeClr val="bg1"/>
                </a:solidFill>
                <a:latin typeface="+mn-lt"/>
              </a:rPr>
              <a:t>Στο σπίτι επικρατούσε απόλυτη ησυχία. Κατέβηκε</a:t>
            </a:r>
            <a:br>
              <a:rPr lang="el-GR" sz="1600" b="0" dirty="0" smtClean="0">
                <a:solidFill>
                  <a:schemeClr val="bg1"/>
                </a:solidFill>
                <a:latin typeface="+mn-lt"/>
              </a:rPr>
            </a:br>
            <a:r>
              <a:rPr lang="el-GR" sz="1600" b="0" dirty="0" smtClean="0">
                <a:solidFill>
                  <a:schemeClr val="bg1"/>
                </a:solidFill>
                <a:latin typeface="+mn-lt"/>
              </a:rPr>
              <a:t>από το κρεβάτι και πλησίασε το παράθυρο. Κάτι ακουγόταν από μακριά,</a:t>
            </a:r>
            <a:br>
              <a:rPr lang="el-GR" sz="1600" b="0" dirty="0" smtClean="0">
                <a:solidFill>
                  <a:schemeClr val="bg1"/>
                </a:solidFill>
                <a:latin typeface="+mn-lt"/>
              </a:rPr>
            </a:br>
            <a:r>
              <a:rPr lang="el-GR" sz="1600" b="0" dirty="0" smtClean="0">
                <a:solidFill>
                  <a:schemeClr val="bg1"/>
                </a:solidFill>
                <a:latin typeface="+mn-lt"/>
              </a:rPr>
              <a:t>πέρα από τους λόφους</a:t>
            </a:r>
            <a:r>
              <a:rPr lang="el-GR" sz="1600" dirty="0" smtClean="0">
                <a:solidFill>
                  <a:schemeClr val="bg1"/>
                </a:solidFill>
                <a:latin typeface="+mn-lt"/>
              </a:rPr>
              <a:t>.</a:t>
            </a:r>
            <a:r>
              <a:rPr lang="el-GR" sz="1600" dirty="0" smtClean="0">
                <a:latin typeface="+mn-lt"/>
              </a:rPr>
              <a:t/>
            </a:r>
            <a:br>
              <a:rPr lang="el-GR" sz="1600" dirty="0" smtClean="0">
                <a:latin typeface="+mn-lt"/>
              </a:rPr>
            </a:br>
            <a:endParaRPr lang="el-GR" sz="1600" dirty="0">
              <a:latin typeface="+mn-lt"/>
            </a:endParaRPr>
          </a:p>
        </p:txBody>
      </p:sp>
      <p:sp>
        <p:nvSpPr>
          <p:cNvPr id="5" name="4 - Κουμπί ενέργειας: Πίσω ή Προηγούμενο">
            <a:hlinkClick r:id="" action="ppaction://hlinkshowjump?jump=previousslide" highlightClick="1"/>
          </p:cNvPr>
          <p:cNvSpPr/>
          <p:nvPr/>
        </p:nvSpPr>
        <p:spPr>
          <a:xfrm>
            <a:off x="2500298" y="6172774"/>
            <a:ext cx="1042416" cy="685226"/>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6" name="5 - Κουμπί ενέργειας: Εμπρός ή Επόμενο">
            <a:hlinkClick r:id="" action="ppaction://hlinkshowjump?jump=nextslide" highlightClick="1"/>
          </p:cNvPr>
          <p:cNvSpPr/>
          <p:nvPr/>
        </p:nvSpPr>
        <p:spPr>
          <a:xfrm>
            <a:off x="5643570" y="6143644"/>
            <a:ext cx="1042416" cy="714356"/>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endParaRPr lang="el-GR"/>
          </a:p>
        </p:txBody>
      </p:sp>
      <p:sp>
        <p:nvSpPr>
          <p:cNvPr id="3" name="2 - Θέση περιεχομένου"/>
          <p:cNvSpPr>
            <a:spLocks noGrp="1"/>
          </p:cNvSpPr>
          <p:nvPr>
            <p:ph idx="1"/>
          </p:nvPr>
        </p:nvSpPr>
        <p:spPr>
          <a:xfrm>
            <a:off x="214282" y="0"/>
            <a:ext cx="8715436" cy="6858000"/>
          </a:xfrm>
        </p:spPr>
        <p:txBody>
          <a:bodyPr>
            <a:normAutofit/>
          </a:bodyPr>
          <a:lstStyle/>
          <a:p>
            <a:pPr>
              <a:buNone/>
            </a:pPr>
            <a:r>
              <a:rPr lang="el-GR" sz="1800" dirty="0" smtClean="0">
                <a:solidFill>
                  <a:schemeClr val="bg1"/>
                </a:solidFill>
              </a:rPr>
              <a:t>Βγήκε γρήγορα έξω κι άρχισε να τρέχει προς την παραλία.</a:t>
            </a:r>
          </a:p>
          <a:p>
            <a:pPr>
              <a:buNone/>
            </a:pPr>
            <a:r>
              <a:rPr lang="el-GR" sz="1800" dirty="0" smtClean="0">
                <a:solidFill>
                  <a:schemeClr val="bg1"/>
                </a:solidFill>
              </a:rPr>
              <a:t>Η καρδιά της κόντευε να σπάσει, όταν έφθασε στη θάλασσα.</a:t>
            </a:r>
          </a:p>
          <a:p>
            <a:pPr>
              <a:buNone/>
            </a:pPr>
            <a:r>
              <a:rPr lang="el-GR" sz="1800" dirty="0" smtClean="0">
                <a:solidFill>
                  <a:schemeClr val="bg1"/>
                </a:solidFill>
              </a:rPr>
              <a:t>Κι εκεί, πελώριες μέσα στον ωκεανό, βρισκόντουσαν οι φάλαινες.</a:t>
            </a:r>
          </a:p>
          <a:p>
            <a:pPr>
              <a:buNone/>
            </a:pPr>
            <a:r>
              <a:rPr lang="el-GR" sz="1800" dirty="0" smtClean="0">
                <a:solidFill>
                  <a:schemeClr val="bg1"/>
                </a:solidFill>
              </a:rPr>
              <a:t>Πηδούσαν και στριφογύριζαν, σα να χόρευαν στο φως του</a:t>
            </a:r>
          </a:p>
          <a:p>
            <a:pPr>
              <a:buNone/>
            </a:pPr>
            <a:r>
              <a:rPr lang="el-GR" sz="1800" dirty="0" smtClean="0">
                <a:solidFill>
                  <a:schemeClr val="bg1"/>
                </a:solidFill>
              </a:rPr>
              <a:t>φεγγαριού.</a:t>
            </a:r>
          </a:p>
          <a:p>
            <a:pPr>
              <a:buNone/>
            </a:pPr>
            <a:r>
              <a:rPr lang="el-GR" sz="1800" dirty="0" smtClean="0">
                <a:solidFill>
                  <a:schemeClr val="bg1"/>
                </a:solidFill>
              </a:rPr>
              <a:t>Το τραγούδι τους γέμιζε τη νύχτα.</a:t>
            </a:r>
          </a:p>
          <a:p>
            <a:pPr>
              <a:buNone/>
            </a:pPr>
            <a:r>
              <a:rPr lang="el-GR" sz="1800" dirty="0" smtClean="0">
                <a:solidFill>
                  <a:schemeClr val="bg1"/>
                </a:solidFill>
              </a:rPr>
              <a:t>Η </a:t>
            </a:r>
            <a:r>
              <a:rPr lang="el-GR" sz="1800" dirty="0" err="1" smtClean="0">
                <a:solidFill>
                  <a:schemeClr val="bg1"/>
                </a:solidFill>
              </a:rPr>
              <a:t>Λίλη</a:t>
            </a:r>
            <a:r>
              <a:rPr lang="el-GR" sz="1800" dirty="0" smtClean="0">
                <a:solidFill>
                  <a:schemeClr val="bg1"/>
                </a:solidFill>
              </a:rPr>
              <a:t> είδε το κίτρινο λουλούδι της να χορεύει κι αυτό πάνω στον</a:t>
            </a:r>
          </a:p>
          <a:p>
            <a:pPr>
              <a:buNone/>
            </a:pPr>
            <a:r>
              <a:rPr lang="el-GR" sz="1800" dirty="0" smtClean="0">
                <a:solidFill>
                  <a:schemeClr val="bg1"/>
                </a:solidFill>
              </a:rPr>
              <a:t>αφρό.</a:t>
            </a:r>
          </a:p>
          <a:p>
            <a:pPr>
              <a:buNone/>
            </a:pPr>
            <a:r>
              <a:rPr lang="el-GR" sz="1800" dirty="0" smtClean="0">
                <a:solidFill>
                  <a:schemeClr val="bg1"/>
                </a:solidFill>
              </a:rPr>
              <a:t>Πέρασαν πολλά λεπτά, μπορεί και ώρες. Ξαφνικά, η </a:t>
            </a:r>
            <a:r>
              <a:rPr lang="el-GR" sz="1800" dirty="0" err="1" smtClean="0">
                <a:solidFill>
                  <a:schemeClr val="bg1"/>
                </a:solidFill>
              </a:rPr>
              <a:t>Λίλη</a:t>
            </a:r>
            <a:r>
              <a:rPr lang="el-GR" sz="1800" dirty="0" smtClean="0">
                <a:solidFill>
                  <a:schemeClr val="bg1"/>
                </a:solidFill>
              </a:rPr>
              <a:t> ένιωσε</a:t>
            </a:r>
          </a:p>
          <a:p>
            <a:pPr>
              <a:buNone/>
            </a:pPr>
            <a:r>
              <a:rPr lang="el-GR" sz="1800" dirty="0" smtClean="0">
                <a:solidFill>
                  <a:schemeClr val="bg1"/>
                </a:solidFill>
              </a:rPr>
              <a:t>το παγωμένο αεράκι να διαπερνά το νυχτικό της, να ’χουν ξυλιάσει</a:t>
            </a:r>
          </a:p>
          <a:p>
            <a:pPr>
              <a:buNone/>
            </a:pPr>
            <a:r>
              <a:rPr lang="el-GR" sz="1800" dirty="0" smtClean="0">
                <a:solidFill>
                  <a:schemeClr val="bg1"/>
                </a:solidFill>
              </a:rPr>
              <a:t>τα γυμνά της πόδια. Ανατρίχιασε κι έτριψε τα μάτια της. Κι ύστερα ο</a:t>
            </a:r>
          </a:p>
          <a:p>
            <a:pPr>
              <a:buNone/>
            </a:pPr>
            <a:r>
              <a:rPr lang="el-GR" sz="1800" dirty="0" smtClean="0">
                <a:solidFill>
                  <a:schemeClr val="bg1"/>
                </a:solidFill>
              </a:rPr>
              <a:t>ωκεανός ήταν ακίνητος ξανά κι η νύχτα σκοτεινή και ήσυχη.</a:t>
            </a:r>
          </a:p>
          <a:p>
            <a:pPr>
              <a:buNone/>
            </a:pPr>
            <a:r>
              <a:rPr lang="el-GR" sz="1800" dirty="0" smtClean="0">
                <a:solidFill>
                  <a:schemeClr val="bg1"/>
                </a:solidFill>
              </a:rPr>
              <a:t>Νόμιζε πως ονειρευόταν. Σηκώθηκε όρθια και πήρε το δρόμο τού</a:t>
            </a:r>
          </a:p>
          <a:p>
            <a:pPr>
              <a:buNone/>
            </a:pPr>
            <a:r>
              <a:rPr lang="el-GR" sz="1800" dirty="0" smtClean="0">
                <a:solidFill>
                  <a:schemeClr val="bg1"/>
                </a:solidFill>
              </a:rPr>
              <a:t>γυρισμού. Και τότε, από πολύ, πολύ μακριά, καθώς ο άνεμος ανάσαινε,</a:t>
            </a:r>
          </a:p>
          <a:p>
            <a:pPr>
              <a:buNone/>
            </a:pPr>
            <a:r>
              <a:rPr lang="el-GR" sz="1800" dirty="0" smtClean="0">
                <a:solidFill>
                  <a:schemeClr val="bg1"/>
                </a:solidFill>
              </a:rPr>
              <a:t>άκουσε,</a:t>
            </a:r>
          </a:p>
          <a:p>
            <a:pPr>
              <a:buNone/>
            </a:pPr>
            <a:r>
              <a:rPr lang="el-GR" sz="1800" dirty="0" smtClean="0">
                <a:solidFill>
                  <a:schemeClr val="bg1"/>
                </a:solidFill>
              </a:rPr>
              <a:t>«</a:t>
            </a:r>
            <a:r>
              <a:rPr lang="el-GR" sz="1800" dirty="0" err="1" smtClean="0">
                <a:solidFill>
                  <a:schemeClr val="bg1"/>
                </a:solidFill>
              </a:rPr>
              <a:t>Λίλη</a:t>
            </a:r>
            <a:r>
              <a:rPr lang="el-GR" sz="1800" dirty="0" smtClean="0">
                <a:solidFill>
                  <a:schemeClr val="bg1"/>
                </a:solidFill>
              </a:rPr>
              <a:t>! </a:t>
            </a:r>
            <a:r>
              <a:rPr lang="el-GR" sz="1800" dirty="0" err="1" smtClean="0">
                <a:solidFill>
                  <a:schemeClr val="bg1"/>
                </a:solidFill>
              </a:rPr>
              <a:t>Λίλη</a:t>
            </a:r>
            <a:r>
              <a:rPr lang="el-GR" sz="1800" dirty="0" smtClean="0">
                <a:solidFill>
                  <a:schemeClr val="bg1"/>
                </a:solidFill>
              </a:rPr>
              <a:t>!».</a:t>
            </a:r>
          </a:p>
          <a:p>
            <a:pPr>
              <a:buNone/>
            </a:pPr>
            <a:r>
              <a:rPr lang="el-GR" sz="1800" dirty="0" smtClean="0">
                <a:solidFill>
                  <a:schemeClr val="bg1"/>
                </a:solidFill>
              </a:rPr>
              <a:t>Οι φάλαινες φώναζαν το όνομά της.</a:t>
            </a:r>
          </a:p>
          <a:p>
            <a:endParaRPr lang="el-GR" dirty="0"/>
          </a:p>
        </p:txBody>
      </p:sp>
      <p:sp>
        <p:nvSpPr>
          <p:cNvPr id="4" name="3 - Κουμπί ενέργειας: Πίσω ή Προηγούμενο">
            <a:hlinkClick r:id="" action="ppaction://hlinkshowjump?jump=previousslide" highlightClick="1"/>
          </p:cNvPr>
          <p:cNvSpPr/>
          <p:nvPr/>
        </p:nvSpPr>
        <p:spPr>
          <a:xfrm>
            <a:off x="3143240" y="5815584"/>
            <a:ext cx="1042416" cy="1042416"/>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5" name="4 - Κουμπί ενέργειας: Εμπρός ή Επόμενο">
            <a:hlinkClick r:id="" action="ppaction://hlinkshowjump?jump=nextslide" highlightClick="1"/>
          </p:cNvPr>
          <p:cNvSpPr/>
          <p:nvPr/>
        </p:nvSpPr>
        <p:spPr>
          <a:xfrm>
            <a:off x="4500562" y="5815584"/>
            <a:ext cx="1042416" cy="1042416"/>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 Θέση περιεχομένου" descr="mn.jpg"/>
          <p:cNvPicPr>
            <a:picLocks noGrp="1" noChangeAspect="1"/>
          </p:cNvPicPr>
          <p:nvPr>
            <p:ph idx="1"/>
          </p:nvPr>
        </p:nvPicPr>
        <p:blipFill>
          <a:blip r:embed="rId2" cstate="print">
            <a:lum bright="30000" contrast="-40000"/>
          </a:blip>
          <a:stretch>
            <a:fillRect/>
          </a:stretch>
        </p:blipFill>
        <p:spPr>
          <a:xfrm>
            <a:off x="0" y="0"/>
            <a:ext cx="9397218" cy="6858000"/>
          </a:xfrm>
        </p:spPr>
      </p:pic>
      <p:sp>
        <p:nvSpPr>
          <p:cNvPr id="2" name="1 - Τίτλος"/>
          <p:cNvSpPr>
            <a:spLocks noGrp="1"/>
          </p:cNvSpPr>
          <p:nvPr>
            <p:ph type="title"/>
          </p:nvPr>
        </p:nvSpPr>
        <p:spPr>
          <a:xfrm>
            <a:off x="1071538" y="285728"/>
            <a:ext cx="7358114" cy="6369072"/>
          </a:xfrm>
        </p:spPr>
        <p:txBody>
          <a:bodyPr>
            <a:normAutofit fontScale="90000"/>
          </a:bodyPr>
          <a:lstStyle/>
          <a:p>
            <a:r>
              <a:rPr lang="el-GR" sz="2400" dirty="0" smtClean="0">
                <a:solidFill>
                  <a:schemeClr val="bg1"/>
                </a:solidFill>
              </a:rPr>
              <a:t>ΕΡΩΤΗΣΕΙΣ ΚΑΤΑΝΟΗΣΕΙΣ</a:t>
            </a:r>
            <a:br>
              <a:rPr lang="el-GR" sz="2400" dirty="0" smtClean="0">
                <a:solidFill>
                  <a:schemeClr val="bg1"/>
                </a:solidFill>
              </a:rPr>
            </a:br>
            <a:r>
              <a:rPr lang="el-GR" sz="2400" dirty="0" smtClean="0">
                <a:solidFill>
                  <a:schemeClr val="bg1"/>
                </a:solidFill>
              </a:rPr>
              <a:t/>
            </a:r>
            <a:br>
              <a:rPr lang="el-GR" sz="2400" dirty="0" smtClean="0">
                <a:solidFill>
                  <a:schemeClr val="bg1"/>
                </a:solidFill>
              </a:rPr>
            </a:br>
            <a:r>
              <a:rPr lang="el-GR" sz="2400" dirty="0" smtClean="0">
                <a:solidFill>
                  <a:schemeClr val="bg1"/>
                </a:solidFill>
              </a:rPr>
              <a:t/>
            </a:r>
            <a:br>
              <a:rPr lang="el-GR" sz="2400" dirty="0" smtClean="0">
                <a:solidFill>
                  <a:schemeClr val="bg1"/>
                </a:solidFill>
              </a:rPr>
            </a:br>
            <a:r>
              <a:rPr lang="el-GR" sz="1800" b="0" dirty="0" smtClean="0">
                <a:solidFill>
                  <a:schemeClr val="bg1"/>
                </a:solidFill>
                <a:latin typeface="+mn-lt"/>
              </a:rPr>
              <a:t>2)Τι δώρο έκανε η γιαγιά στις φάλαινες και τι αυτές στην γιαγιά;</a:t>
            </a:r>
            <a:r>
              <a:rPr lang="el-GR" sz="1800" dirty="0" smtClean="0">
                <a:solidFill>
                  <a:schemeClr val="bg1"/>
                </a:solidFill>
              </a:rPr>
              <a:t/>
            </a:r>
            <a:br>
              <a:rPr lang="el-GR" sz="1800" dirty="0" smtClean="0">
                <a:solidFill>
                  <a:schemeClr val="bg1"/>
                </a:solidFill>
              </a:rPr>
            </a:br>
            <a:r>
              <a:rPr lang="el-GR" sz="2400" dirty="0" smtClean="0">
                <a:solidFill>
                  <a:schemeClr val="bg1"/>
                </a:solidFill>
              </a:rPr>
              <a:t/>
            </a:r>
            <a:br>
              <a:rPr lang="el-GR" sz="2400" dirty="0" smtClean="0">
                <a:solidFill>
                  <a:schemeClr val="bg1"/>
                </a:solidFill>
              </a:rPr>
            </a:br>
            <a:r>
              <a:rPr lang="el-GR" sz="1800" b="0" dirty="0" smtClean="0">
                <a:solidFill>
                  <a:schemeClr val="bg1"/>
                </a:solidFill>
                <a:latin typeface="+mn-lt"/>
              </a:rPr>
              <a:t>3)Πώς χρησίμευαν οι φάλαινες στους ανθρώπους σχετικά με τη διατροφή τους σύμφωνα με το θείο Φρειδερίκο; Κατά πόσο είναι αυτό σωστό;</a:t>
            </a:r>
            <a:br>
              <a:rPr lang="el-GR" sz="1800" b="0" dirty="0" smtClean="0">
                <a:solidFill>
                  <a:schemeClr val="bg1"/>
                </a:solidFill>
                <a:latin typeface="+mn-lt"/>
              </a:rPr>
            </a:br>
            <a:r>
              <a:rPr lang="el-GR" sz="2400" dirty="0" smtClean="0">
                <a:solidFill>
                  <a:schemeClr val="bg1"/>
                </a:solidFill>
              </a:rPr>
              <a:t/>
            </a:r>
            <a:br>
              <a:rPr lang="el-GR" sz="2400" dirty="0" smtClean="0">
                <a:solidFill>
                  <a:schemeClr val="bg1"/>
                </a:solidFill>
              </a:rPr>
            </a:br>
            <a:r>
              <a:rPr lang="el-GR" sz="1800" b="0" dirty="0" smtClean="0">
                <a:solidFill>
                  <a:schemeClr val="bg1"/>
                </a:solidFill>
                <a:latin typeface="+mn-lt"/>
              </a:rPr>
              <a:t>4)Σήμερα τι διατροφικές συνήθειες έχουμε και κατά πόσο βλάπτουν το περιβάλλον;</a:t>
            </a:r>
            <a:br>
              <a:rPr lang="el-GR" sz="1800" b="0" dirty="0" smtClean="0">
                <a:solidFill>
                  <a:schemeClr val="bg1"/>
                </a:solidFill>
                <a:latin typeface="+mn-lt"/>
              </a:rPr>
            </a:br>
            <a:r>
              <a:rPr lang="el-GR" sz="2400" dirty="0" smtClean="0">
                <a:solidFill>
                  <a:schemeClr val="bg1"/>
                </a:solidFill>
              </a:rPr>
              <a:t/>
            </a:r>
            <a:br>
              <a:rPr lang="el-GR" sz="2400" dirty="0" smtClean="0">
                <a:solidFill>
                  <a:schemeClr val="bg1"/>
                </a:solidFill>
              </a:rPr>
            </a:br>
            <a:r>
              <a:rPr lang="el-GR" sz="1800" b="0" dirty="0" smtClean="0">
                <a:solidFill>
                  <a:schemeClr val="bg1"/>
                </a:solidFill>
              </a:rPr>
              <a:t>5)</a:t>
            </a:r>
            <a:r>
              <a:rPr lang="el-GR" sz="1800" b="0" dirty="0" smtClean="0">
                <a:solidFill>
                  <a:schemeClr val="bg1"/>
                </a:solidFill>
                <a:latin typeface="+mn-lt"/>
              </a:rPr>
              <a:t>Για περισσότερες πληροφορίες μπείτε </a:t>
            </a:r>
            <a:r>
              <a:rPr lang="en-US" sz="1800" b="0" dirty="0" smtClean="0">
                <a:solidFill>
                  <a:schemeClr val="bg1"/>
                </a:solidFill>
                <a:latin typeface="+mn-lt"/>
                <a:hlinkClick r:id="rId3"/>
              </a:rPr>
              <a:t>www.worldhealthdays.gr/diatrofi/diatrofi-kai-klimatiki-allagi</a:t>
            </a:r>
            <a:r>
              <a:rPr lang="en-US" sz="1800" b="0" dirty="0" smtClean="0">
                <a:solidFill>
                  <a:schemeClr val="bg1"/>
                </a:solidFill>
                <a:latin typeface="+mn-lt"/>
              </a:rPr>
              <a:t> </a:t>
            </a:r>
            <a:r>
              <a:rPr lang="el-GR" sz="2400" dirty="0" smtClean="0">
                <a:solidFill>
                  <a:schemeClr val="bg1"/>
                </a:solidFill>
              </a:rPr>
              <a:t/>
            </a:r>
            <a:br>
              <a:rPr lang="el-GR" sz="2400" dirty="0" smtClean="0">
                <a:solidFill>
                  <a:schemeClr val="bg1"/>
                </a:solidFill>
              </a:rPr>
            </a:br>
            <a:r>
              <a:rPr lang="el-GR" sz="2400" dirty="0" smtClean="0">
                <a:solidFill>
                  <a:schemeClr val="bg1"/>
                </a:solidFill>
              </a:rPr>
              <a:t/>
            </a:r>
            <a:br>
              <a:rPr lang="el-GR" sz="2400" dirty="0" smtClean="0">
                <a:solidFill>
                  <a:schemeClr val="bg1"/>
                </a:solidFill>
              </a:rPr>
            </a:br>
            <a:r>
              <a:rPr lang="el-GR" sz="2400" dirty="0" smtClean="0">
                <a:solidFill>
                  <a:schemeClr val="bg1"/>
                </a:solidFill>
              </a:rPr>
              <a:t/>
            </a:r>
            <a:br>
              <a:rPr lang="el-GR" sz="2400" dirty="0" smtClean="0">
                <a:solidFill>
                  <a:schemeClr val="bg1"/>
                </a:solidFill>
              </a:rPr>
            </a:br>
            <a:r>
              <a:rPr lang="el-GR" sz="2400" dirty="0" smtClean="0">
                <a:solidFill>
                  <a:schemeClr val="bg1"/>
                </a:solidFill>
              </a:rPr>
              <a:t/>
            </a:r>
            <a:br>
              <a:rPr lang="el-GR" sz="2400" dirty="0" smtClean="0">
                <a:solidFill>
                  <a:schemeClr val="bg1"/>
                </a:solidFill>
              </a:rPr>
            </a:br>
            <a:r>
              <a:rPr lang="el-GR" sz="2400" dirty="0" smtClean="0">
                <a:solidFill>
                  <a:schemeClr val="bg1"/>
                </a:solidFill>
              </a:rPr>
              <a:t/>
            </a:r>
            <a:br>
              <a:rPr lang="el-GR" sz="2400" dirty="0" smtClean="0">
                <a:solidFill>
                  <a:schemeClr val="bg1"/>
                </a:solidFill>
              </a:rPr>
            </a:br>
            <a:r>
              <a:rPr lang="el-GR" sz="2400" dirty="0" smtClean="0">
                <a:solidFill>
                  <a:schemeClr val="bg1"/>
                </a:solidFill>
              </a:rPr>
              <a:t/>
            </a:r>
            <a:br>
              <a:rPr lang="el-GR" sz="2400" dirty="0" smtClean="0">
                <a:solidFill>
                  <a:schemeClr val="bg1"/>
                </a:solidFill>
              </a:rPr>
            </a:br>
            <a:endParaRPr lang="el-GR" sz="2400" dirty="0">
              <a:solidFill>
                <a:schemeClr val="bg1"/>
              </a:solidFill>
            </a:endParaRPr>
          </a:p>
        </p:txBody>
      </p:sp>
      <p:sp>
        <p:nvSpPr>
          <p:cNvPr id="5" name="4 - TextBox"/>
          <p:cNvSpPr txBox="1"/>
          <p:nvPr/>
        </p:nvSpPr>
        <p:spPr>
          <a:xfrm>
            <a:off x="1142976" y="1214422"/>
            <a:ext cx="7260770" cy="369332"/>
          </a:xfrm>
          <a:prstGeom prst="rect">
            <a:avLst/>
          </a:prstGeom>
          <a:noFill/>
        </p:spPr>
        <p:txBody>
          <a:bodyPr wrap="none" rtlCol="0">
            <a:spAutoFit/>
          </a:bodyPr>
          <a:lstStyle/>
          <a:p>
            <a:r>
              <a:rPr lang="el-GR" dirty="0" smtClean="0">
                <a:solidFill>
                  <a:schemeClr val="bg1">
                    <a:lumMod val="75000"/>
                    <a:lumOff val="25000"/>
                  </a:schemeClr>
                </a:solidFill>
              </a:rPr>
              <a:t>1)Τι υποστηρίζει η γιαγιά για τις φάλαινες και τι ο θείος; Και με ποιο τρόπο;</a:t>
            </a:r>
            <a:endParaRPr lang="el-GR" dirty="0">
              <a:solidFill>
                <a:schemeClr val="bg1">
                  <a:lumMod val="75000"/>
                  <a:lumOff val="25000"/>
                </a:schemeClr>
              </a:solidFill>
            </a:endParaRPr>
          </a:p>
        </p:txBody>
      </p:sp>
      <p:sp>
        <p:nvSpPr>
          <p:cNvPr id="6" name="5 - Κουμπί ενέργειας: Πίσω ή Προηγούμενο">
            <a:hlinkClick r:id="" action="ppaction://hlinkshowjump?jump=previousslide" highlightClick="1"/>
          </p:cNvPr>
          <p:cNvSpPr/>
          <p:nvPr/>
        </p:nvSpPr>
        <p:spPr>
          <a:xfrm>
            <a:off x="2928926" y="5500702"/>
            <a:ext cx="1042416" cy="1042416"/>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7" name="6 - Κουμπί ενέργειας: Εμπρός ή Επόμενο">
            <a:hlinkClick r:id="" action="ppaction://hlinkshowjump?jump=nextslide" highlightClick="1"/>
          </p:cNvPr>
          <p:cNvSpPr/>
          <p:nvPr/>
        </p:nvSpPr>
        <p:spPr>
          <a:xfrm>
            <a:off x="4357686" y="5500702"/>
            <a:ext cx="1042416" cy="1042416"/>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smtClean="0"/>
              <a:t>1</a:t>
            </a:r>
            <a:endParaRPr lang="el-GR" dirty="0"/>
          </a:p>
        </p:txBody>
      </p:sp>
      <p:pic>
        <p:nvPicPr>
          <p:cNvPr id="1026" name="Picture 2"/>
          <p:cNvPicPr>
            <a:picLocks noGrp="1" noChangeAspect="1" noChangeArrowheads="1"/>
          </p:cNvPicPr>
          <p:nvPr>
            <p:ph idx="1"/>
          </p:nvPr>
        </p:nvPicPr>
        <p:blipFill>
          <a:blip r:embed="rId2" cstate="print"/>
          <a:srcRect/>
          <a:stretch>
            <a:fillRect/>
          </a:stretch>
        </p:blipFill>
        <p:spPr bwMode="auto">
          <a:xfrm>
            <a:off x="500034" y="0"/>
            <a:ext cx="7858180" cy="4572031"/>
          </a:xfrm>
          <a:prstGeom prst="rect">
            <a:avLst/>
          </a:prstGeom>
          <a:noFill/>
          <a:ln w="9525">
            <a:noFill/>
            <a:miter lim="800000"/>
            <a:headEnd/>
            <a:tailEnd/>
          </a:ln>
          <a:effectLst/>
        </p:spPr>
      </p:pic>
      <p:sp>
        <p:nvSpPr>
          <p:cNvPr id="5" name="4 - TextBox"/>
          <p:cNvSpPr txBox="1"/>
          <p:nvPr/>
        </p:nvSpPr>
        <p:spPr>
          <a:xfrm>
            <a:off x="571472" y="4572008"/>
            <a:ext cx="7929618" cy="923330"/>
          </a:xfrm>
          <a:prstGeom prst="rect">
            <a:avLst/>
          </a:prstGeom>
          <a:noFill/>
        </p:spPr>
        <p:txBody>
          <a:bodyPr wrap="square" rtlCol="0">
            <a:spAutoFit/>
          </a:bodyPr>
          <a:lstStyle/>
          <a:p>
            <a:r>
              <a:rPr lang="el-GR" dirty="0" smtClean="0">
                <a:solidFill>
                  <a:schemeClr val="bg1"/>
                </a:solidFill>
              </a:rPr>
              <a:t>1)Σχολιάστε την εικόνα και αναφέρετε στην τάξη τους κανόνες διατροφής. Ύστερα </a:t>
            </a:r>
          </a:p>
          <a:p>
            <a:r>
              <a:rPr lang="el-GR" dirty="0">
                <a:solidFill>
                  <a:schemeClr val="bg1"/>
                </a:solidFill>
              </a:rPr>
              <a:t>σ</a:t>
            </a:r>
            <a:r>
              <a:rPr lang="el-GR" dirty="0" smtClean="0">
                <a:solidFill>
                  <a:schemeClr val="bg1"/>
                </a:solidFill>
              </a:rPr>
              <a:t>υζητήστε κατά πόσο αυτοί οι κανόνες μπορούν να τηρηθούν στην σημερινή καταναλωτική κοινωνία </a:t>
            </a:r>
            <a:endParaRPr lang="el-GR" dirty="0">
              <a:solidFill>
                <a:schemeClr val="bg1"/>
              </a:solidFill>
            </a:endParaRPr>
          </a:p>
        </p:txBody>
      </p:sp>
      <p:sp>
        <p:nvSpPr>
          <p:cNvPr id="6" name="5 - Κουμπί ενέργειας: Πίσω ή Προηγούμενο">
            <a:hlinkClick r:id="" action="ppaction://hlinkshowjump?jump=previousslide" highlightClick="1"/>
          </p:cNvPr>
          <p:cNvSpPr/>
          <p:nvPr/>
        </p:nvSpPr>
        <p:spPr>
          <a:xfrm>
            <a:off x="3000364" y="5643578"/>
            <a:ext cx="1042416" cy="1042416"/>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7" name="6 - Κουμπί ενέργειας: Εμπρός ή Επόμενο">
            <a:hlinkClick r:id="" action="ppaction://hlinkshowjump?jump=nextslide" highlightClick="1"/>
          </p:cNvPr>
          <p:cNvSpPr/>
          <p:nvPr/>
        </p:nvSpPr>
        <p:spPr>
          <a:xfrm>
            <a:off x="4143372" y="5643578"/>
            <a:ext cx="1042416" cy="1042416"/>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4638"/>
            <a:ext cx="8229600" cy="82528"/>
          </a:xfrm>
        </p:spPr>
        <p:txBody>
          <a:bodyPr>
            <a:normAutofit fontScale="90000"/>
          </a:bodyPr>
          <a:lstStyle/>
          <a:p>
            <a:endParaRPr lang="el-GR" dirty="0"/>
          </a:p>
        </p:txBody>
      </p:sp>
      <p:sp>
        <p:nvSpPr>
          <p:cNvPr id="3" name="2 - Θέση περιεχομένου"/>
          <p:cNvSpPr>
            <a:spLocks noGrp="1"/>
          </p:cNvSpPr>
          <p:nvPr>
            <p:ph idx="1"/>
          </p:nvPr>
        </p:nvSpPr>
        <p:spPr>
          <a:xfrm>
            <a:off x="457200" y="428604"/>
            <a:ext cx="8229600" cy="5880756"/>
          </a:xfrm>
        </p:spPr>
        <p:txBody>
          <a:bodyPr>
            <a:normAutofit/>
          </a:bodyPr>
          <a:lstStyle/>
          <a:p>
            <a:pPr>
              <a:buNone/>
            </a:pPr>
            <a:r>
              <a:rPr lang="en-US" sz="1800" dirty="0" smtClean="0">
                <a:solidFill>
                  <a:schemeClr val="bg1"/>
                </a:solidFill>
              </a:rPr>
              <a:t>2</a:t>
            </a:r>
            <a:r>
              <a:rPr lang="el-GR" sz="1800" dirty="0" smtClean="0">
                <a:solidFill>
                  <a:schemeClr val="bg1"/>
                </a:solidFill>
              </a:rPr>
              <a:t>)Η καταναλωτική κοινωνία τι </a:t>
            </a:r>
            <a:r>
              <a:rPr lang="el-GR" sz="1800" dirty="0" err="1" smtClean="0">
                <a:solidFill>
                  <a:schemeClr val="bg1"/>
                </a:solidFill>
              </a:rPr>
              <a:t>επιτώσεις</a:t>
            </a:r>
            <a:r>
              <a:rPr lang="el-GR" sz="1800" dirty="0" smtClean="0">
                <a:solidFill>
                  <a:schemeClr val="bg1"/>
                </a:solidFill>
              </a:rPr>
              <a:t> μπορεί να έχει σε παγκόσμιο επίπεδο? Συζητήστε στη τάξη για το πρόβλημα της φτώχιας και της έλλειψης τροφής σε χώρες του τρίτου κόσμου.</a:t>
            </a:r>
          </a:p>
          <a:p>
            <a:pPr>
              <a:buNone/>
            </a:pPr>
            <a:r>
              <a:rPr lang="el-GR" sz="1800" dirty="0" smtClean="0">
                <a:solidFill>
                  <a:schemeClr val="bg1"/>
                </a:solidFill>
              </a:rPr>
              <a:t> </a:t>
            </a:r>
          </a:p>
          <a:p>
            <a:pPr>
              <a:buNone/>
            </a:pPr>
            <a:r>
              <a:rPr lang="en-US" sz="1800" dirty="0" smtClean="0">
                <a:solidFill>
                  <a:schemeClr val="bg1"/>
                </a:solidFill>
              </a:rPr>
              <a:t>3)</a:t>
            </a:r>
            <a:r>
              <a:rPr lang="el-GR" sz="1800" dirty="0" smtClean="0">
                <a:solidFill>
                  <a:schemeClr val="bg1"/>
                </a:solidFill>
              </a:rPr>
              <a:t>βάση τα παραπάνω </a:t>
            </a:r>
            <a:r>
              <a:rPr lang="el-GR" sz="1800" dirty="0" err="1" smtClean="0">
                <a:solidFill>
                  <a:schemeClr val="bg1"/>
                </a:solidFill>
              </a:rPr>
              <a:t>μείτε</a:t>
            </a:r>
            <a:r>
              <a:rPr lang="el-GR" sz="1800" dirty="0" smtClean="0">
                <a:solidFill>
                  <a:schemeClr val="bg1"/>
                </a:solidFill>
              </a:rPr>
              <a:t>  </a:t>
            </a:r>
            <a:r>
              <a:rPr lang="en-US" sz="1800" dirty="0" smtClean="0">
                <a:hlinkClick r:id="rId2"/>
              </a:rPr>
              <a:t>http://www.env-edu.gr/packs/peinastonkosmo/3_2_peina.html</a:t>
            </a:r>
            <a:r>
              <a:rPr lang="el-GR" sz="1800" dirty="0" smtClean="0"/>
              <a:t> </a:t>
            </a:r>
            <a:r>
              <a:rPr lang="el-GR" sz="1800" dirty="0" smtClean="0">
                <a:solidFill>
                  <a:schemeClr val="bg1"/>
                </a:solidFill>
              </a:rPr>
              <a:t>και σχολιάστε.</a:t>
            </a:r>
          </a:p>
          <a:p>
            <a:pPr>
              <a:buNone/>
            </a:pPr>
            <a:endParaRPr lang="el-GR" sz="1800" dirty="0"/>
          </a:p>
        </p:txBody>
      </p:sp>
      <p:pic>
        <p:nvPicPr>
          <p:cNvPr id="6" name="5 - Εικόνα" descr="mnn.jpg"/>
          <p:cNvPicPr>
            <a:picLocks noChangeAspect="1"/>
          </p:cNvPicPr>
          <p:nvPr/>
        </p:nvPicPr>
        <p:blipFill>
          <a:blip r:embed="rId3" cstate="print"/>
          <a:stretch>
            <a:fillRect/>
          </a:stretch>
        </p:blipFill>
        <p:spPr>
          <a:xfrm>
            <a:off x="214282" y="2428868"/>
            <a:ext cx="2095500" cy="4143404"/>
          </a:xfrm>
          <a:prstGeom prst="rect">
            <a:avLst/>
          </a:prstGeom>
        </p:spPr>
      </p:pic>
      <p:pic>
        <p:nvPicPr>
          <p:cNvPr id="7" name="6 - Εικόνα" descr="poo.jpg"/>
          <p:cNvPicPr>
            <a:picLocks noChangeAspect="1"/>
          </p:cNvPicPr>
          <p:nvPr/>
        </p:nvPicPr>
        <p:blipFill>
          <a:blip r:embed="rId4" cstate="print"/>
          <a:stretch>
            <a:fillRect/>
          </a:stretch>
        </p:blipFill>
        <p:spPr>
          <a:xfrm>
            <a:off x="2857488" y="2428868"/>
            <a:ext cx="1928826" cy="4143404"/>
          </a:xfrm>
          <a:prstGeom prst="rect">
            <a:avLst/>
          </a:prstGeom>
        </p:spPr>
      </p:pic>
      <p:pic>
        <p:nvPicPr>
          <p:cNvPr id="8" name="7 - Εικόνα" descr="hggf.jpg"/>
          <p:cNvPicPr>
            <a:picLocks noChangeAspect="1"/>
          </p:cNvPicPr>
          <p:nvPr/>
        </p:nvPicPr>
        <p:blipFill>
          <a:blip r:embed="rId5" cstate="print"/>
          <a:stretch>
            <a:fillRect/>
          </a:stretch>
        </p:blipFill>
        <p:spPr>
          <a:xfrm>
            <a:off x="5500694" y="2428868"/>
            <a:ext cx="3357586" cy="4214842"/>
          </a:xfrm>
          <a:prstGeom prst="rect">
            <a:avLst/>
          </a:prstGeom>
        </p:spPr>
      </p:pic>
      <p:sp>
        <p:nvSpPr>
          <p:cNvPr id="9" name="8 - Κουμπί ενέργειας: Πίσω ή Προηγούμενο">
            <a:hlinkClick r:id="" action="ppaction://hlinkshowjump?jump=previousslide" highlightClick="1"/>
          </p:cNvPr>
          <p:cNvSpPr/>
          <p:nvPr/>
        </p:nvSpPr>
        <p:spPr>
          <a:xfrm>
            <a:off x="3143240" y="6286520"/>
            <a:ext cx="1042416" cy="571480"/>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0" name="9 - Κουμπί ενέργειας: Εμπρός ή Επόμενο">
            <a:hlinkClick r:id="" action="ppaction://hlinkshowjump?jump=nextslide" highlightClick="1"/>
          </p:cNvPr>
          <p:cNvSpPr/>
          <p:nvPr/>
        </p:nvSpPr>
        <p:spPr>
          <a:xfrm>
            <a:off x="4429124" y="6286520"/>
            <a:ext cx="1042416" cy="571480"/>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endParaRPr lang="el-GR"/>
          </a:p>
        </p:txBody>
      </p:sp>
      <p:sp>
        <p:nvSpPr>
          <p:cNvPr id="3" name="2 - Θέση περιεχομένου"/>
          <p:cNvSpPr>
            <a:spLocks noGrp="1"/>
          </p:cNvSpPr>
          <p:nvPr>
            <p:ph idx="1"/>
          </p:nvPr>
        </p:nvSpPr>
        <p:spPr>
          <a:xfrm>
            <a:off x="457200" y="571480"/>
            <a:ext cx="8229600" cy="4643470"/>
          </a:xfrm>
        </p:spPr>
        <p:txBody>
          <a:bodyPr>
            <a:normAutofit/>
          </a:bodyPr>
          <a:lstStyle/>
          <a:p>
            <a:pPr>
              <a:buNone/>
            </a:pPr>
            <a:endParaRPr lang="el-GR" sz="3200" b="1" i="1" dirty="0" smtClean="0">
              <a:solidFill>
                <a:schemeClr val="bg1"/>
              </a:solidFill>
            </a:endParaRPr>
          </a:p>
          <a:p>
            <a:pPr>
              <a:buNone/>
            </a:pPr>
            <a:endParaRPr lang="el-GR" sz="3200" b="1" i="1" dirty="0" smtClean="0">
              <a:solidFill>
                <a:schemeClr val="bg1"/>
              </a:solidFill>
            </a:endParaRPr>
          </a:p>
          <a:p>
            <a:pPr>
              <a:buNone/>
            </a:pPr>
            <a:r>
              <a:rPr lang="el-GR" sz="3200" b="1" i="1" dirty="0" smtClean="0">
                <a:solidFill>
                  <a:schemeClr val="bg1"/>
                </a:solidFill>
              </a:rPr>
              <a:t>                     ΤΕΤΡΑΔΙΟ ΕΡΓΑΣΙΩΝ </a:t>
            </a:r>
          </a:p>
          <a:p>
            <a:pPr>
              <a:buNone/>
            </a:pPr>
            <a:r>
              <a:rPr lang="el-GR" sz="3200" b="1" i="1" dirty="0" smtClean="0">
                <a:solidFill>
                  <a:schemeClr val="bg1"/>
                </a:solidFill>
              </a:rPr>
              <a:t>                    ΣΤ’ ΤΑΞΗ</a:t>
            </a:r>
            <a:endParaRPr lang="el-GR" sz="3200" b="1" i="1" dirty="0">
              <a:solidFill>
                <a:schemeClr val="bg1"/>
              </a:solidFill>
            </a:endParaRPr>
          </a:p>
        </p:txBody>
      </p:sp>
      <p:sp>
        <p:nvSpPr>
          <p:cNvPr id="4" name="3 - Κουμπί ενέργειας: Πίσω ή Προηγούμενο">
            <a:hlinkClick r:id="" action="ppaction://hlinkshowjump?jump=previousslide" highlightClick="1"/>
          </p:cNvPr>
          <p:cNvSpPr/>
          <p:nvPr/>
        </p:nvSpPr>
        <p:spPr>
          <a:xfrm>
            <a:off x="3143240" y="5572140"/>
            <a:ext cx="1042416" cy="1042416"/>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5" name="4 - Κουμπί ενέργειας: Εμπρός ή Επόμενο">
            <a:hlinkClick r:id="" action="ppaction://hlinkshowjump?jump=nextslide" highlightClick="1"/>
          </p:cNvPr>
          <p:cNvSpPr/>
          <p:nvPr/>
        </p:nvSpPr>
        <p:spPr>
          <a:xfrm>
            <a:off x="4500562" y="5572140"/>
            <a:ext cx="1042416" cy="1042416"/>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endParaRPr lang="el-GR"/>
          </a:p>
        </p:txBody>
      </p:sp>
      <p:sp>
        <p:nvSpPr>
          <p:cNvPr id="3" name="2 - Θέση περιεχομένου"/>
          <p:cNvSpPr>
            <a:spLocks noGrp="1"/>
          </p:cNvSpPr>
          <p:nvPr>
            <p:ph idx="1"/>
          </p:nvPr>
        </p:nvSpPr>
        <p:spPr>
          <a:xfrm>
            <a:off x="214282" y="214290"/>
            <a:ext cx="8472518" cy="6095070"/>
          </a:xfrm>
        </p:spPr>
        <p:txBody>
          <a:bodyPr/>
          <a:lstStyle/>
          <a:p>
            <a:pPr>
              <a:buNone/>
            </a:pPr>
            <a:r>
              <a:rPr lang="el-GR" dirty="0" smtClean="0">
                <a:solidFill>
                  <a:schemeClr val="bg1"/>
                </a:solidFill>
              </a:rPr>
              <a:t>ΔΡΑΣΤΗΡΙΟΤΗΤΕΣ….</a:t>
            </a:r>
          </a:p>
          <a:p>
            <a:pPr>
              <a:buNone/>
            </a:pPr>
            <a:r>
              <a:rPr lang="el-GR" dirty="0" smtClean="0">
                <a:solidFill>
                  <a:schemeClr val="bg1"/>
                </a:solidFill>
              </a:rPr>
              <a:t>1)</a:t>
            </a:r>
            <a:r>
              <a:rPr lang="el-GR" sz="2000" dirty="0" smtClean="0">
                <a:solidFill>
                  <a:schemeClr val="bg1"/>
                </a:solidFill>
              </a:rPr>
              <a:t>Βρείτε τα επιρρήματα στο κείμενο του βιβλίου και συμπληρώστε τον πίνακα γράφοντας τον συγκριτικό βαθμό.</a:t>
            </a:r>
            <a:endParaRPr lang="el-GR" sz="2000" dirty="0">
              <a:solidFill>
                <a:schemeClr val="bg1"/>
              </a:solidFill>
            </a:endParaRPr>
          </a:p>
        </p:txBody>
      </p:sp>
      <p:graphicFrame>
        <p:nvGraphicFramePr>
          <p:cNvPr id="4" name="3 - Πίνακας"/>
          <p:cNvGraphicFramePr>
            <a:graphicFrameLocks noGrp="1"/>
          </p:cNvGraphicFramePr>
          <p:nvPr/>
        </p:nvGraphicFramePr>
        <p:xfrm>
          <a:off x="714348" y="1857364"/>
          <a:ext cx="7786742" cy="4071968"/>
        </p:xfrm>
        <a:graphic>
          <a:graphicData uri="http://schemas.openxmlformats.org/drawingml/2006/table">
            <a:tbl>
              <a:tblPr firstRow="1" bandRow="1">
                <a:tableStyleId>{5C22544A-7EE6-4342-B048-85BDC9FD1C3A}</a:tableStyleId>
              </a:tblPr>
              <a:tblGrid>
                <a:gridCol w="3893371"/>
                <a:gridCol w="3893371"/>
              </a:tblGrid>
              <a:tr h="508996">
                <a:tc>
                  <a:txBody>
                    <a:bodyPr/>
                    <a:lstStyle/>
                    <a:p>
                      <a:r>
                        <a:rPr lang="el-GR" dirty="0" smtClean="0">
                          <a:solidFill>
                            <a:schemeClr val="bg1"/>
                          </a:solidFill>
                        </a:rPr>
                        <a:t>ΕΠΙΡΡΗΜΑΤΑ</a:t>
                      </a:r>
                      <a:endParaRPr lang="el-GR" dirty="0">
                        <a:solidFill>
                          <a:schemeClr val="bg1"/>
                        </a:solidFill>
                      </a:endParaRPr>
                    </a:p>
                  </a:txBody>
                  <a:tcPr/>
                </a:tc>
                <a:tc>
                  <a:txBody>
                    <a:bodyPr/>
                    <a:lstStyle/>
                    <a:p>
                      <a:r>
                        <a:rPr lang="el-GR" dirty="0" smtClean="0">
                          <a:solidFill>
                            <a:schemeClr val="bg1"/>
                          </a:solidFill>
                        </a:rPr>
                        <a:t>ΣΥΓΚΡΙΤΙΚΟΣ ΒΑΘΜΟΣ</a:t>
                      </a:r>
                      <a:endParaRPr lang="el-GR" dirty="0">
                        <a:solidFill>
                          <a:schemeClr val="bg1"/>
                        </a:solidFill>
                      </a:endParaRPr>
                    </a:p>
                  </a:txBody>
                  <a:tcPr/>
                </a:tc>
              </a:tr>
              <a:tr h="508996">
                <a:tc>
                  <a:txBody>
                    <a:bodyPr/>
                    <a:lstStyle/>
                    <a:p>
                      <a:endParaRPr lang="el-GR"/>
                    </a:p>
                  </a:txBody>
                  <a:tcPr/>
                </a:tc>
                <a:tc>
                  <a:txBody>
                    <a:bodyPr/>
                    <a:lstStyle/>
                    <a:p>
                      <a:endParaRPr lang="el-GR"/>
                    </a:p>
                  </a:txBody>
                  <a:tcPr/>
                </a:tc>
              </a:tr>
              <a:tr h="508996">
                <a:tc>
                  <a:txBody>
                    <a:bodyPr/>
                    <a:lstStyle/>
                    <a:p>
                      <a:endParaRPr lang="el-GR"/>
                    </a:p>
                  </a:txBody>
                  <a:tcPr/>
                </a:tc>
                <a:tc>
                  <a:txBody>
                    <a:bodyPr/>
                    <a:lstStyle/>
                    <a:p>
                      <a:endParaRPr lang="el-GR"/>
                    </a:p>
                  </a:txBody>
                  <a:tcPr/>
                </a:tc>
              </a:tr>
              <a:tr h="508996">
                <a:tc>
                  <a:txBody>
                    <a:bodyPr/>
                    <a:lstStyle/>
                    <a:p>
                      <a:endParaRPr lang="el-GR"/>
                    </a:p>
                  </a:txBody>
                  <a:tcPr/>
                </a:tc>
                <a:tc>
                  <a:txBody>
                    <a:bodyPr/>
                    <a:lstStyle/>
                    <a:p>
                      <a:endParaRPr lang="el-GR"/>
                    </a:p>
                  </a:txBody>
                  <a:tcPr/>
                </a:tc>
              </a:tr>
              <a:tr h="508996">
                <a:tc>
                  <a:txBody>
                    <a:bodyPr/>
                    <a:lstStyle/>
                    <a:p>
                      <a:endParaRPr lang="el-GR"/>
                    </a:p>
                  </a:txBody>
                  <a:tcPr/>
                </a:tc>
                <a:tc>
                  <a:txBody>
                    <a:bodyPr/>
                    <a:lstStyle/>
                    <a:p>
                      <a:endParaRPr lang="el-GR"/>
                    </a:p>
                  </a:txBody>
                  <a:tcPr/>
                </a:tc>
              </a:tr>
              <a:tr h="508996">
                <a:tc>
                  <a:txBody>
                    <a:bodyPr/>
                    <a:lstStyle/>
                    <a:p>
                      <a:endParaRPr lang="el-GR"/>
                    </a:p>
                  </a:txBody>
                  <a:tcPr/>
                </a:tc>
                <a:tc>
                  <a:txBody>
                    <a:bodyPr/>
                    <a:lstStyle/>
                    <a:p>
                      <a:endParaRPr lang="el-GR"/>
                    </a:p>
                  </a:txBody>
                  <a:tcPr/>
                </a:tc>
              </a:tr>
              <a:tr h="508996">
                <a:tc>
                  <a:txBody>
                    <a:bodyPr/>
                    <a:lstStyle/>
                    <a:p>
                      <a:endParaRPr lang="el-GR"/>
                    </a:p>
                  </a:txBody>
                  <a:tcPr/>
                </a:tc>
                <a:tc>
                  <a:txBody>
                    <a:bodyPr/>
                    <a:lstStyle/>
                    <a:p>
                      <a:endParaRPr lang="el-GR"/>
                    </a:p>
                  </a:txBody>
                  <a:tcPr/>
                </a:tc>
              </a:tr>
              <a:tr h="508996">
                <a:tc>
                  <a:txBody>
                    <a:bodyPr/>
                    <a:lstStyle/>
                    <a:p>
                      <a:endParaRPr lang="el-GR"/>
                    </a:p>
                  </a:txBody>
                  <a:tcPr/>
                </a:tc>
                <a:tc>
                  <a:txBody>
                    <a:bodyPr/>
                    <a:lstStyle/>
                    <a:p>
                      <a:endParaRPr lang="el-GR" dirty="0"/>
                    </a:p>
                  </a:txBody>
                  <a:tcPr/>
                </a:tc>
              </a:tr>
            </a:tbl>
          </a:graphicData>
        </a:graphic>
      </p:graphicFrame>
      <p:sp>
        <p:nvSpPr>
          <p:cNvPr id="5" name="4 - Κουμπί ενέργειας: Πίσω ή Προηγούμενο">
            <a:hlinkClick r:id="" action="ppaction://hlinkshowjump?jump=previousslide" highlightClick="1"/>
          </p:cNvPr>
          <p:cNvSpPr/>
          <p:nvPr/>
        </p:nvSpPr>
        <p:spPr>
          <a:xfrm>
            <a:off x="3286116" y="6143644"/>
            <a:ext cx="1042416" cy="714356"/>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6" name="5 - Κουμπί ενέργειας: Εμπρός ή Επόμενο">
            <a:hlinkClick r:id="" action="ppaction://hlinkshowjump?jump=nextslide" highlightClick="1"/>
          </p:cNvPr>
          <p:cNvSpPr/>
          <p:nvPr/>
        </p:nvSpPr>
        <p:spPr>
          <a:xfrm>
            <a:off x="4643438" y="6143644"/>
            <a:ext cx="1042416" cy="714356"/>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endParaRPr lang="el-GR"/>
          </a:p>
        </p:txBody>
      </p:sp>
      <p:sp>
        <p:nvSpPr>
          <p:cNvPr id="3" name="2 - Θέση περιεχομένου"/>
          <p:cNvSpPr>
            <a:spLocks noGrp="1"/>
          </p:cNvSpPr>
          <p:nvPr>
            <p:ph idx="1"/>
          </p:nvPr>
        </p:nvSpPr>
        <p:spPr>
          <a:xfrm>
            <a:off x="457200" y="357166"/>
            <a:ext cx="8229600" cy="6072230"/>
          </a:xfrm>
        </p:spPr>
        <p:txBody>
          <a:bodyPr/>
          <a:lstStyle/>
          <a:p>
            <a:pPr>
              <a:buNone/>
            </a:pPr>
            <a:r>
              <a:rPr lang="el-GR" dirty="0" smtClean="0">
                <a:solidFill>
                  <a:schemeClr val="bg1"/>
                </a:solidFill>
              </a:rPr>
              <a:t>2)</a:t>
            </a:r>
            <a:r>
              <a:rPr lang="el-GR" sz="2000" dirty="0" smtClean="0">
                <a:solidFill>
                  <a:schemeClr val="bg1"/>
                </a:solidFill>
              </a:rPr>
              <a:t>Με βάση τη παρακάτω εικόνα  συμπληρώστε μια έξυπνη συνθηματική φράση (σλόγκαν) με σκοπό την </a:t>
            </a:r>
            <a:r>
              <a:rPr lang="el-GR" sz="2000" dirty="0" err="1" smtClean="0">
                <a:solidFill>
                  <a:schemeClr val="bg1"/>
                </a:solidFill>
              </a:rPr>
              <a:t>ευεσθητοποίηση</a:t>
            </a:r>
            <a:r>
              <a:rPr lang="el-GR" sz="2000" dirty="0" smtClean="0">
                <a:solidFill>
                  <a:schemeClr val="bg1"/>
                </a:solidFill>
              </a:rPr>
              <a:t> των πολιτών για την έλλειψη τροφής.</a:t>
            </a:r>
            <a:endParaRPr lang="el-GR" dirty="0">
              <a:solidFill>
                <a:schemeClr val="bg1"/>
              </a:solidFill>
            </a:endParaRPr>
          </a:p>
        </p:txBody>
      </p:sp>
      <p:pic>
        <p:nvPicPr>
          <p:cNvPr id="4" name="3 - Εικόνα" descr="MBVC.jpg"/>
          <p:cNvPicPr>
            <a:picLocks noChangeAspect="1"/>
          </p:cNvPicPr>
          <p:nvPr/>
        </p:nvPicPr>
        <p:blipFill>
          <a:blip r:embed="rId2" cstate="print"/>
          <a:stretch>
            <a:fillRect/>
          </a:stretch>
        </p:blipFill>
        <p:spPr>
          <a:xfrm>
            <a:off x="500034" y="1714488"/>
            <a:ext cx="8072493" cy="4643470"/>
          </a:xfrm>
          <a:prstGeom prst="rect">
            <a:avLst/>
          </a:prstGeom>
        </p:spPr>
      </p:pic>
      <p:sp>
        <p:nvSpPr>
          <p:cNvPr id="5" name="4 - Κουμπί ενέργειας: Πίσω ή Προηγούμενο">
            <a:hlinkClick r:id="" action="ppaction://hlinkshowjump?jump=previousslide" highlightClick="1"/>
          </p:cNvPr>
          <p:cNvSpPr/>
          <p:nvPr/>
        </p:nvSpPr>
        <p:spPr>
          <a:xfrm>
            <a:off x="2857488" y="5815584"/>
            <a:ext cx="1042416" cy="1042416"/>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6" name="5 - Κουμπί ενέργειας: Εμπρός ή Επόμενο">
            <a:hlinkClick r:id="" action="ppaction://hlinkshowjump?jump=nextslide" highlightClick="1"/>
          </p:cNvPr>
          <p:cNvSpPr/>
          <p:nvPr/>
        </p:nvSpPr>
        <p:spPr>
          <a:xfrm>
            <a:off x="4286248" y="5815584"/>
            <a:ext cx="1042416" cy="1042416"/>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endParaRPr lang="el-GR"/>
          </a:p>
        </p:txBody>
      </p:sp>
      <p:sp>
        <p:nvSpPr>
          <p:cNvPr id="3" name="2 - Θέση περιεχομένου"/>
          <p:cNvSpPr>
            <a:spLocks noGrp="1"/>
          </p:cNvSpPr>
          <p:nvPr>
            <p:ph idx="1"/>
          </p:nvPr>
        </p:nvSpPr>
        <p:spPr>
          <a:xfrm>
            <a:off x="457200" y="214290"/>
            <a:ext cx="8229600" cy="6643710"/>
          </a:xfrm>
        </p:spPr>
        <p:txBody>
          <a:bodyPr>
            <a:normAutofit/>
          </a:bodyPr>
          <a:lstStyle/>
          <a:p>
            <a:pPr>
              <a:buNone/>
            </a:pPr>
            <a:r>
              <a:rPr lang="el-GR" dirty="0" smtClean="0">
                <a:solidFill>
                  <a:schemeClr val="bg1"/>
                </a:solidFill>
              </a:rPr>
              <a:t>3)</a:t>
            </a:r>
            <a:r>
              <a:rPr lang="el-GR" sz="2000" dirty="0" smtClean="0">
                <a:solidFill>
                  <a:schemeClr val="bg1"/>
                </a:solidFill>
              </a:rPr>
              <a:t>Στο παρακάτω κείμενο να μετατρέψετε τα ρήματα σε παρελθοντικούς χρόνους.</a:t>
            </a:r>
          </a:p>
          <a:p>
            <a:pPr>
              <a:buNone/>
            </a:pPr>
            <a:endParaRPr lang="el-GR" sz="2000" dirty="0" smtClean="0">
              <a:solidFill>
                <a:schemeClr val="bg1"/>
              </a:solidFill>
            </a:endParaRPr>
          </a:p>
          <a:p>
            <a:pPr>
              <a:buNone/>
            </a:pPr>
            <a:endParaRPr lang="el-GR" sz="2000" dirty="0" smtClean="0">
              <a:solidFill>
                <a:schemeClr val="bg1"/>
              </a:solidFill>
            </a:endParaRPr>
          </a:p>
          <a:p>
            <a:pPr>
              <a:buNone/>
            </a:pPr>
            <a:endParaRPr lang="el-GR" sz="2000" dirty="0" smtClean="0">
              <a:solidFill>
                <a:schemeClr val="bg1"/>
              </a:solidFill>
            </a:endParaRPr>
          </a:p>
          <a:p>
            <a:pPr>
              <a:buNone/>
            </a:pPr>
            <a:endParaRPr lang="el-GR" sz="2000" dirty="0" smtClean="0">
              <a:solidFill>
                <a:schemeClr val="bg1"/>
              </a:solidFill>
            </a:endParaRPr>
          </a:p>
          <a:p>
            <a:pPr>
              <a:buNone/>
            </a:pPr>
            <a:endParaRPr lang="el-GR" sz="2000" dirty="0" smtClean="0">
              <a:solidFill>
                <a:schemeClr val="bg1"/>
              </a:solidFill>
            </a:endParaRPr>
          </a:p>
          <a:p>
            <a:pPr>
              <a:buNone/>
            </a:pPr>
            <a:r>
              <a:rPr lang="el-GR" sz="1800" dirty="0" smtClean="0">
                <a:solidFill>
                  <a:schemeClr val="bg1"/>
                </a:solidFill>
              </a:rPr>
              <a:t>          Διάφορα γνωστά φρούτα και ξηροί καρποί, όπως τα κεράσια και τα φιστίκια, θα αντιμετωπίζουν ολοένα μεγαλύτερες δυσκολίες στις εύκρατες περιοχές, ιδιαίτερα γύρω από την Μεσόγειο, όσο αυξάνεται η θερμοκρασία λόγω της κλιματικής αλλαγής. Και αυτό θα ασκήσει σοβαρές πιέσεις στους παραγωγούς, που δεν φαίνεται να έχουν αντιληφθεί το πρόβλημα, σύμφωνα με μια νέα διεθνή επιστημονική έρευνα. Τα δέντρα στις εύκρατες περιοχές (στις οποίες ανήκει και η Ελλάδα) εξελίχτηκαν έτσι ώστε να χρειάζονται μια κρύα χειμερινή περίοδο, προκειμένου να μπορούν στη συνέχεια να αναπτυχθούν την άνοιξη. Όμως, ειδικά στις πιο θερμές εύκρατες περιοχές (στις οποίες ανήκει και η Μεσόγειος, δηλαδή ο Ευρωπαϊκός Νότος, η Βόρεια Αφρική και η Μέση Ανατολή), όπου ήδη ο χειμώνας γίνεται όλο και πιο θερμός, η άνοδος της μέσης θερμοκρασίας μέσα στο έτος, λόγω της κλιματικής αλλαγής, επιδεινώνει τις πιέσεις στις καλλιέργειες.</a:t>
            </a:r>
            <a:endParaRPr lang="el-GR" sz="1800" dirty="0">
              <a:solidFill>
                <a:schemeClr val="bg1"/>
              </a:solidFill>
            </a:endParaRPr>
          </a:p>
        </p:txBody>
      </p:sp>
      <p:pic>
        <p:nvPicPr>
          <p:cNvPr id="4" name="3 - Εικόνα" descr=";ll.jpg"/>
          <p:cNvPicPr>
            <a:picLocks noChangeAspect="1"/>
          </p:cNvPicPr>
          <p:nvPr/>
        </p:nvPicPr>
        <p:blipFill>
          <a:blip r:embed="rId2" cstate="print"/>
          <a:stretch>
            <a:fillRect/>
          </a:stretch>
        </p:blipFill>
        <p:spPr>
          <a:xfrm>
            <a:off x="2214546" y="714356"/>
            <a:ext cx="6572296" cy="2000264"/>
          </a:xfrm>
          <a:prstGeom prst="rect">
            <a:avLst/>
          </a:prstGeom>
        </p:spPr>
      </p:pic>
      <p:sp>
        <p:nvSpPr>
          <p:cNvPr id="5" name="4 - Κουμπί ενέργειας: Πίσω ή Προηγούμενο">
            <a:hlinkClick r:id="" action="ppaction://hlinkshowjump?jump=previousslide" highlightClick="1"/>
          </p:cNvPr>
          <p:cNvSpPr/>
          <p:nvPr/>
        </p:nvSpPr>
        <p:spPr>
          <a:xfrm>
            <a:off x="3286116" y="6215082"/>
            <a:ext cx="1042416" cy="642918"/>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6" name="5 - Κουμπί ενέργειας: Εμπρός ή Επόμενο">
            <a:hlinkClick r:id="" action="ppaction://hlinkshowjump?jump=nextslide" highlightClick="1"/>
          </p:cNvPr>
          <p:cNvSpPr/>
          <p:nvPr/>
        </p:nvSpPr>
        <p:spPr>
          <a:xfrm>
            <a:off x="4572000" y="6215082"/>
            <a:ext cx="1042416" cy="642918"/>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endParaRPr lang="el-GR"/>
          </a:p>
        </p:txBody>
      </p:sp>
      <p:sp>
        <p:nvSpPr>
          <p:cNvPr id="3" name="2 - Θέση περιεχομένου"/>
          <p:cNvSpPr>
            <a:spLocks noGrp="1"/>
          </p:cNvSpPr>
          <p:nvPr>
            <p:ph idx="1"/>
          </p:nvPr>
        </p:nvSpPr>
        <p:spPr>
          <a:xfrm>
            <a:off x="214282" y="214290"/>
            <a:ext cx="8643998" cy="6429420"/>
          </a:xfrm>
        </p:spPr>
        <p:txBody>
          <a:bodyPr/>
          <a:lstStyle/>
          <a:p>
            <a:pPr>
              <a:buNone/>
            </a:pPr>
            <a:r>
              <a:rPr lang="el-GR" dirty="0" smtClean="0">
                <a:solidFill>
                  <a:schemeClr val="bg1"/>
                </a:solidFill>
              </a:rPr>
              <a:t>4)</a:t>
            </a:r>
            <a:r>
              <a:rPr lang="el-GR" sz="2000" dirty="0" smtClean="0">
                <a:solidFill>
                  <a:schemeClr val="bg1"/>
                </a:solidFill>
              </a:rPr>
              <a:t> Πολλές φορές ο υπερθετικός βαθμός δηλώνεται με σύνθετα επίθετα που έχουν ως πρώτο συνθετικό τις λέξεις στο πρώτο συννεφάκι. Συνδυάστε τες με τα επίθετα και μετά χρησιμοποιείστε τις λέξεις που φτιάξατε σε μια δική σας ιστορία.</a:t>
            </a:r>
            <a:endParaRPr lang="el-GR" dirty="0">
              <a:solidFill>
                <a:schemeClr val="bg1"/>
              </a:solidFill>
            </a:endParaRPr>
          </a:p>
        </p:txBody>
      </p:sp>
      <p:sp>
        <p:nvSpPr>
          <p:cNvPr id="4" name="3 - Σύννεφο"/>
          <p:cNvSpPr/>
          <p:nvPr/>
        </p:nvSpPr>
        <p:spPr>
          <a:xfrm>
            <a:off x="285720" y="1500174"/>
            <a:ext cx="3357586" cy="2714644"/>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dirty="0" smtClean="0">
                <a:solidFill>
                  <a:schemeClr val="bg1"/>
                </a:solidFill>
              </a:rPr>
              <a:t>Θεός</a:t>
            </a:r>
          </a:p>
          <a:p>
            <a:pPr algn="ctr"/>
            <a:r>
              <a:rPr lang="el-GR" dirty="0" smtClean="0">
                <a:solidFill>
                  <a:schemeClr val="bg1"/>
                </a:solidFill>
              </a:rPr>
              <a:t>Όλος</a:t>
            </a:r>
          </a:p>
          <a:p>
            <a:pPr algn="ctr"/>
            <a:r>
              <a:rPr lang="el-GR" dirty="0" smtClean="0">
                <a:solidFill>
                  <a:schemeClr val="bg1"/>
                </a:solidFill>
              </a:rPr>
              <a:t>Κατά</a:t>
            </a:r>
          </a:p>
          <a:p>
            <a:pPr algn="ctr"/>
            <a:r>
              <a:rPr lang="el-GR" dirty="0" smtClean="0">
                <a:solidFill>
                  <a:schemeClr val="bg1"/>
                </a:solidFill>
              </a:rPr>
              <a:t>Πέντε</a:t>
            </a:r>
          </a:p>
          <a:p>
            <a:pPr algn="ctr"/>
            <a:r>
              <a:rPr lang="el-GR" dirty="0" smtClean="0">
                <a:solidFill>
                  <a:schemeClr val="bg1"/>
                </a:solidFill>
              </a:rPr>
              <a:t>Τρεις</a:t>
            </a:r>
          </a:p>
          <a:p>
            <a:pPr algn="ctr"/>
            <a:endParaRPr lang="el-GR" dirty="0">
              <a:solidFill>
                <a:schemeClr val="bg1"/>
              </a:solidFill>
            </a:endParaRPr>
          </a:p>
        </p:txBody>
      </p:sp>
      <p:sp>
        <p:nvSpPr>
          <p:cNvPr id="5" name="4 - Σύννεφο"/>
          <p:cNvSpPr/>
          <p:nvPr/>
        </p:nvSpPr>
        <p:spPr>
          <a:xfrm>
            <a:off x="4714876" y="1428736"/>
            <a:ext cx="3643338" cy="2714644"/>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dirty="0" smtClean="0">
                <a:solidFill>
                  <a:schemeClr val="bg1"/>
                </a:solidFill>
              </a:rPr>
              <a:t>Νόστιμος</a:t>
            </a:r>
          </a:p>
          <a:p>
            <a:pPr algn="ctr"/>
            <a:r>
              <a:rPr lang="el-GR" dirty="0">
                <a:solidFill>
                  <a:schemeClr val="bg1"/>
                </a:solidFill>
              </a:rPr>
              <a:t>Ν</a:t>
            </a:r>
            <a:r>
              <a:rPr lang="el-GR" dirty="0" smtClean="0">
                <a:solidFill>
                  <a:schemeClr val="bg1"/>
                </a:solidFill>
              </a:rPr>
              <a:t>ηστικός</a:t>
            </a:r>
          </a:p>
          <a:p>
            <a:pPr algn="ctr"/>
            <a:r>
              <a:rPr lang="el-GR" dirty="0" smtClean="0">
                <a:solidFill>
                  <a:schemeClr val="bg1"/>
                </a:solidFill>
              </a:rPr>
              <a:t>Φρέσκος </a:t>
            </a:r>
          </a:p>
          <a:p>
            <a:pPr algn="ctr"/>
            <a:r>
              <a:rPr lang="el-GR" dirty="0" smtClean="0">
                <a:solidFill>
                  <a:schemeClr val="bg1"/>
                </a:solidFill>
              </a:rPr>
              <a:t>Κόκκινος</a:t>
            </a:r>
          </a:p>
          <a:p>
            <a:pPr algn="ctr"/>
            <a:r>
              <a:rPr lang="el-GR" dirty="0" smtClean="0">
                <a:solidFill>
                  <a:schemeClr val="bg1"/>
                </a:solidFill>
              </a:rPr>
              <a:t>Άθλιος</a:t>
            </a:r>
          </a:p>
          <a:p>
            <a:pPr algn="ctr"/>
            <a:endParaRPr lang="el-GR" dirty="0">
              <a:solidFill>
                <a:schemeClr val="bg1"/>
              </a:solidFill>
            </a:endParaRPr>
          </a:p>
        </p:txBody>
      </p:sp>
      <p:sp>
        <p:nvSpPr>
          <p:cNvPr id="6" name="5 - TextBox"/>
          <p:cNvSpPr txBox="1"/>
          <p:nvPr/>
        </p:nvSpPr>
        <p:spPr>
          <a:xfrm>
            <a:off x="428596" y="4643446"/>
            <a:ext cx="7917552" cy="2031325"/>
          </a:xfrm>
          <a:prstGeom prst="rect">
            <a:avLst/>
          </a:prstGeom>
          <a:noFill/>
        </p:spPr>
        <p:txBody>
          <a:bodyPr wrap="none" rtlCol="0">
            <a:spAutoFit/>
          </a:bodyPr>
          <a:lstStyle/>
          <a:p>
            <a:r>
              <a:rPr lang="el-GR" dirty="0" smtClean="0">
                <a:solidFill>
                  <a:schemeClr val="bg1"/>
                </a:solidFill>
              </a:rPr>
              <a:t>……………………………………………………………………………………..</a:t>
            </a:r>
          </a:p>
          <a:p>
            <a:r>
              <a:rPr lang="el-GR" dirty="0" smtClean="0">
                <a:solidFill>
                  <a:schemeClr val="bg1"/>
                </a:solidFill>
              </a:rPr>
              <a:t>……………………………………………………………………………………..</a:t>
            </a:r>
          </a:p>
          <a:p>
            <a:r>
              <a:rPr lang="el-GR" dirty="0" smtClean="0">
                <a:solidFill>
                  <a:schemeClr val="bg1"/>
                </a:solidFill>
              </a:rPr>
              <a:t>……………………………………………………………………………………...</a:t>
            </a:r>
          </a:p>
          <a:p>
            <a:r>
              <a:rPr lang="el-GR" dirty="0" smtClean="0">
                <a:solidFill>
                  <a:schemeClr val="bg1"/>
                </a:solidFill>
              </a:rPr>
              <a:t>……………………………………………………………………………………..</a:t>
            </a:r>
          </a:p>
          <a:p>
            <a:r>
              <a:rPr lang="el-GR" dirty="0" smtClean="0">
                <a:solidFill>
                  <a:schemeClr val="bg1"/>
                </a:solidFill>
              </a:rPr>
              <a:t>………………………………………………………………………………………</a:t>
            </a:r>
          </a:p>
          <a:p>
            <a:r>
              <a:rPr lang="el-GR" dirty="0" smtClean="0">
                <a:solidFill>
                  <a:schemeClr val="bg1"/>
                </a:solidFill>
              </a:rPr>
              <a:t>………………………………………………………………………………………</a:t>
            </a:r>
          </a:p>
          <a:p>
            <a:r>
              <a:rPr lang="el-GR" dirty="0" smtClean="0">
                <a:solidFill>
                  <a:schemeClr val="bg1"/>
                </a:solidFill>
              </a:rPr>
              <a:t>……………………………………………………………………………………….</a:t>
            </a:r>
            <a:endParaRPr lang="el-GR" dirty="0">
              <a:solidFill>
                <a:schemeClr val="bg1"/>
              </a:solidFill>
            </a:endParaRPr>
          </a:p>
        </p:txBody>
      </p:sp>
      <p:sp>
        <p:nvSpPr>
          <p:cNvPr id="7" name="6 - Κουμπί ενέργειας: Πίσω ή Προηγούμενο">
            <a:hlinkClick r:id="" action="ppaction://hlinkshowjump?jump=previousslide" highlightClick="1"/>
          </p:cNvPr>
          <p:cNvSpPr/>
          <p:nvPr/>
        </p:nvSpPr>
        <p:spPr>
          <a:xfrm>
            <a:off x="2714612" y="6215082"/>
            <a:ext cx="1042416" cy="428604"/>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8" name="7 - Κουμπί ενέργειας: Εμπρός ή Επόμενο">
            <a:hlinkClick r:id="" action="ppaction://hlinkshowjump?jump=nextslide" highlightClick="1"/>
          </p:cNvPr>
          <p:cNvSpPr/>
          <p:nvPr/>
        </p:nvSpPr>
        <p:spPr>
          <a:xfrm>
            <a:off x="4071934" y="6215082"/>
            <a:ext cx="1042416" cy="428604"/>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endParaRPr lang="el-GR"/>
          </a:p>
        </p:txBody>
      </p:sp>
      <p:sp>
        <p:nvSpPr>
          <p:cNvPr id="3" name="2 - Θέση περιεχομένου"/>
          <p:cNvSpPr>
            <a:spLocks noGrp="1"/>
          </p:cNvSpPr>
          <p:nvPr>
            <p:ph idx="1"/>
          </p:nvPr>
        </p:nvSpPr>
        <p:spPr>
          <a:xfrm>
            <a:off x="0" y="142852"/>
            <a:ext cx="9144000" cy="6715148"/>
          </a:xfrm>
        </p:spPr>
        <p:txBody>
          <a:bodyPr/>
          <a:lstStyle/>
          <a:p>
            <a:pPr>
              <a:buNone/>
            </a:pPr>
            <a:r>
              <a:rPr lang="el-GR" dirty="0" smtClean="0">
                <a:solidFill>
                  <a:schemeClr val="bg1"/>
                </a:solidFill>
              </a:rPr>
              <a:t>5)</a:t>
            </a:r>
            <a:r>
              <a:rPr lang="el-GR" sz="2000" dirty="0" smtClean="0">
                <a:solidFill>
                  <a:schemeClr val="bg1"/>
                </a:solidFill>
              </a:rPr>
              <a:t>Σας δίνεται η ευκαιρία να γνωρίσετε ένα παιδί από την Αφρική. Αφού διαβάσετε τι λέει για τη ζωή του, γράψτε τρόπους με τους οποίους θα μπορούσατε να το βοηθήσετε</a:t>
            </a:r>
            <a:endParaRPr lang="el-GR" sz="2000" dirty="0">
              <a:solidFill>
                <a:schemeClr val="bg1"/>
              </a:solidFill>
            </a:endParaRPr>
          </a:p>
        </p:txBody>
      </p:sp>
      <p:pic>
        <p:nvPicPr>
          <p:cNvPr id="4" name="3 - Εικόνα" descr="gfd.jpg"/>
          <p:cNvPicPr>
            <a:picLocks noChangeAspect="1"/>
          </p:cNvPicPr>
          <p:nvPr/>
        </p:nvPicPr>
        <p:blipFill>
          <a:blip r:embed="rId2" cstate="print"/>
          <a:stretch>
            <a:fillRect/>
          </a:stretch>
        </p:blipFill>
        <p:spPr>
          <a:xfrm>
            <a:off x="6357950" y="1428736"/>
            <a:ext cx="2571736" cy="5143536"/>
          </a:xfrm>
          <a:prstGeom prst="rect">
            <a:avLst/>
          </a:prstGeom>
        </p:spPr>
      </p:pic>
      <p:sp>
        <p:nvSpPr>
          <p:cNvPr id="5" name="4 - Σύννεφο"/>
          <p:cNvSpPr/>
          <p:nvPr/>
        </p:nvSpPr>
        <p:spPr>
          <a:xfrm>
            <a:off x="0" y="1214422"/>
            <a:ext cx="5500694" cy="5357850"/>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dirty="0" smtClean="0">
                <a:solidFill>
                  <a:schemeClr val="bg1"/>
                </a:solidFill>
              </a:rPr>
              <a:t>Με λένε </a:t>
            </a:r>
            <a:r>
              <a:rPr lang="el-GR" dirty="0" err="1" smtClean="0">
                <a:solidFill>
                  <a:schemeClr val="bg1"/>
                </a:solidFill>
              </a:rPr>
              <a:t>Τζαμάλ</a:t>
            </a:r>
            <a:r>
              <a:rPr lang="el-GR" dirty="0">
                <a:solidFill>
                  <a:schemeClr val="bg1"/>
                </a:solidFill>
              </a:rPr>
              <a:t> </a:t>
            </a:r>
            <a:r>
              <a:rPr lang="el-GR" dirty="0" smtClean="0">
                <a:solidFill>
                  <a:schemeClr val="bg1"/>
                </a:solidFill>
              </a:rPr>
              <a:t>και ζω στην Αφρική. Δεν πάω σχολείο και είμαι αναγκασμένος να δουλέψω για να ζήσω και να μπορέσω να </a:t>
            </a:r>
            <a:r>
              <a:rPr lang="el-GR" dirty="0" err="1" smtClean="0">
                <a:solidFill>
                  <a:schemeClr val="bg1"/>
                </a:solidFill>
              </a:rPr>
              <a:t>τραφώ.Οι</a:t>
            </a:r>
            <a:r>
              <a:rPr lang="el-GR" dirty="0" smtClean="0">
                <a:solidFill>
                  <a:schemeClr val="bg1"/>
                </a:solidFill>
              </a:rPr>
              <a:t> γονείς μου δεν ζουν </a:t>
            </a:r>
            <a:r>
              <a:rPr lang="el-GR" dirty="0" err="1" smtClean="0">
                <a:solidFill>
                  <a:schemeClr val="bg1"/>
                </a:solidFill>
              </a:rPr>
              <a:t>πια.Τα</a:t>
            </a:r>
            <a:r>
              <a:rPr lang="el-GR" dirty="0" smtClean="0">
                <a:solidFill>
                  <a:schemeClr val="bg1"/>
                </a:solidFill>
              </a:rPr>
              <a:t> βγάζω πολύ δύσκολα πέρα καθώς δεν </a:t>
            </a:r>
            <a:r>
              <a:rPr lang="el-GR" dirty="0" err="1" smtClean="0">
                <a:solidFill>
                  <a:schemeClr val="bg1"/>
                </a:solidFill>
              </a:rPr>
              <a:t>εχω</a:t>
            </a:r>
            <a:r>
              <a:rPr lang="el-GR" dirty="0" smtClean="0">
                <a:solidFill>
                  <a:schemeClr val="bg1"/>
                </a:solidFill>
              </a:rPr>
              <a:t> μόνιμο </a:t>
            </a:r>
            <a:r>
              <a:rPr lang="el-GR" dirty="0" err="1" smtClean="0">
                <a:solidFill>
                  <a:schemeClr val="bg1"/>
                </a:solidFill>
              </a:rPr>
              <a:t>σπίτι.Ελπίζω</a:t>
            </a:r>
            <a:r>
              <a:rPr lang="el-GR" dirty="0" smtClean="0">
                <a:solidFill>
                  <a:schemeClr val="bg1"/>
                </a:solidFill>
              </a:rPr>
              <a:t> μια μέρα να καταφέρω να γίνω γιατρός για να βοηθήσω τους ανθρώπους της χώρας μου.</a:t>
            </a:r>
            <a:endParaRPr lang="el-GR" dirty="0">
              <a:solidFill>
                <a:schemeClr val="bg1"/>
              </a:solidFill>
            </a:endParaRPr>
          </a:p>
        </p:txBody>
      </p:sp>
      <p:sp>
        <p:nvSpPr>
          <p:cNvPr id="6" name="5 - Διάγραμμα ροής: Παραπομπή"/>
          <p:cNvSpPr/>
          <p:nvPr/>
        </p:nvSpPr>
        <p:spPr>
          <a:xfrm>
            <a:off x="5429256" y="1928802"/>
            <a:ext cx="457200" cy="314324"/>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7" name="6 - Διάγραμμα ροής: Παραπομπή"/>
          <p:cNvSpPr/>
          <p:nvPr/>
        </p:nvSpPr>
        <p:spPr>
          <a:xfrm>
            <a:off x="6000760" y="1643050"/>
            <a:ext cx="214314" cy="242886"/>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8" name="7 - Κουμπί ενέργειας: Πίσω ή Προηγούμενο">
            <a:hlinkClick r:id="" action="ppaction://hlinkshowjump?jump=previousslide" highlightClick="1"/>
          </p:cNvPr>
          <p:cNvSpPr/>
          <p:nvPr/>
        </p:nvSpPr>
        <p:spPr>
          <a:xfrm>
            <a:off x="4071934" y="5643578"/>
            <a:ext cx="1042416" cy="1042416"/>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9" name="8 - Κουμπί ενέργειας: Εμπρός ή Επόμενο">
            <a:hlinkClick r:id="" action="ppaction://hlinkshowjump?jump=nextslide" highlightClick="1"/>
          </p:cNvPr>
          <p:cNvSpPr/>
          <p:nvPr/>
        </p:nvSpPr>
        <p:spPr>
          <a:xfrm>
            <a:off x="5286380" y="5643578"/>
            <a:ext cx="1042416" cy="1042416"/>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endParaRPr lang="el-GR"/>
          </a:p>
        </p:txBody>
      </p:sp>
      <p:sp>
        <p:nvSpPr>
          <p:cNvPr id="3" name="2 - Θέση περιεχομένου"/>
          <p:cNvSpPr>
            <a:spLocks noGrp="1"/>
          </p:cNvSpPr>
          <p:nvPr>
            <p:ph idx="1"/>
          </p:nvPr>
        </p:nvSpPr>
        <p:spPr>
          <a:xfrm>
            <a:off x="457200" y="214290"/>
            <a:ext cx="8229600" cy="6095070"/>
          </a:xfrm>
        </p:spPr>
        <p:txBody>
          <a:bodyPr>
            <a:normAutofit/>
          </a:bodyPr>
          <a:lstStyle/>
          <a:p>
            <a:pPr>
              <a:buNone/>
            </a:pPr>
            <a:r>
              <a:rPr lang="el-GR" sz="3200" b="1" i="1" dirty="0" smtClean="0">
                <a:solidFill>
                  <a:schemeClr val="bg1"/>
                </a:solidFill>
              </a:rPr>
              <a:t>               </a:t>
            </a:r>
          </a:p>
          <a:p>
            <a:pPr>
              <a:buNone/>
            </a:pPr>
            <a:endParaRPr lang="el-GR" sz="3200" b="1" i="1" dirty="0" smtClean="0">
              <a:solidFill>
                <a:schemeClr val="bg1"/>
              </a:solidFill>
            </a:endParaRPr>
          </a:p>
          <a:p>
            <a:pPr>
              <a:buNone/>
            </a:pPr>
            <a:endParaRPr lang="el-GR" sz="3200" b="1" i="1" dirty="0" smtClean="0">
              <a:solidFill>
                <a:schemeClr val="bg1"/>
              </a:solidFill>
            </a:endParaRPr>
          </a:p>
          <a:p>
            <a:pPr>
              <a:buNone/>
            </a:pPr>
            <a:r>
              <a:rPr lang="el-GR" sz="3200" b="1" i="1" dirty="0" smtClean="0">
                <a:solidFill>
                  <a:schemeClr val="bg1"/>
                </a:solidFill>
              </a:rPr>
              <a:t>                    ΒΙΒΛΙΟ ΔΑΣΚΑΛΟΥ</a:t>
            </a:r>
            <a:endParaRPr lang="el-GR" sz="3200" b="1" i="1" dirty="0">
              <a:solidFill>
                <a:schemeClr val="bg1"/>
              </a:solidFill>
            </a:endParaRPr>
          </a:p>
        </p:txBody>
      </p:sp>
      <p:sp>
        <p:nvSpPr>
          <p:cNvPr id="4" name="3 - Κουμπί ενέργειας: Πίσω ή Προηγούμενο">
            <a:hlinkClick r:id="" action="ppaction://hlinkshowjump?jump=previousslide" highlightClick="1"/>
          </p:cNvPr>
          <p:cNvSpPr/>
          <p:nvPr/>
        </p:nvSpPr>
        <p:spPr>
          <a:xfrm>
            <a:off x="3071802" y="5500702"/>
            <a:ext cx="1042416" cy="1042416"/>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5" name="4 - Κουμπί ενέργειας: Εμπρός ή Επόμενο">
            <a:hlinkClick r:id="" action="ppaction://hlinkshowjump?jump=nextslide" highlightClick="1"/>
          </p:cNvPr>
          <p:cNvSpPr/>
          <p:nvPr/>
        </p:nvSpPr>
        <p:spPr>
          <a:xfrm>
            <a:off x="4572000" y="5500702"/>
            <a:ext cx="1042416" cy="1042416"/>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endParaRPr lang="el-GR"/>
          </a:p>
        </p:txBody>
      </p:sp>
      <p:sp>
        <p:nvSpPr>
          <p:cNvPr id="3" name="2 - Θέση περιεχομένου"/>
          <p:cNvSpPr>
            <a:spLocks noGrp="1"/>
          </p:cNvSpPr>
          <p:nvPr>
            <p:ph idx="1"/>
          </p:nvPr>
        </p:nvSpPr>
        <p:spPr>
          <a:xfrm>
            <a:off x="214282" y="142852"/>
            <a:ext cx="8715436" cy="6429420"/>
          </a:xfrm>
        </p:spPr>
        <p:txBody>
          <a:bodyPr>
            <a:normAutofit/>
          </a:bodyPr>
          <a:lstStyle/>
          <a:p>
            <a:pPr>
              <a:buNone/>
            </a:pPr>
            <a:r>
              <a:rPr lang="el-GR" sz="2000" b="1" dirty="0" smtClean="0">
                <a:solidFill>
                  <a:schemeClr val="bg1"/>
                </a:solidFill>
              </a:rPr>
              <a:t>Ενότητα: Διατροφή</a:t>
            </a:r>
          </a:p>
          <a:p>
            <a:pPr>
              <a:buNone/>
            </a:pPr>
            <a:r>
              <a:rPr lang="el-GR" sz="2000" dirty="0" smtClean="0">
                <a:solidFill>
                  <a:schemeClr val="bg1"/>
                </a:solidFill>
              </a:rPr>
              <a:t> Η ενότητα αρχίζει με ένα  κείμενο της </a:t>
            </a:r>
            <a:r>
              <a:rPr lang="el-GR" sz="2000" dirty="0" err="1" smtClean="0">
                <a:solidFill>
                  <a:schemeClr val="bg1"/>
                </a:solidFill>
              </a:rPr>
              <a:t>Ντάιαν</a:t>
            </a:r>
            <a:r>
              <a:rPr lang="el-GR" sz="2000" dirty="0" smtClean="0">
                <a:solidFill>
                  <a:schemeClr val="bg1"/>
                </a:solidFill>
              </a:rPr>
              <a:t> </a:t>
            </a:r>
            <a:r>
              <a:rPr lang="el-GR" sz="2000" dirty="0" err="1" smtClean="0">
                <a:solidFill>
                  <a:schemeClr val="bg1"/>
                </a:solidFill>
              </a:rPr>
              <a:t>Σέλντον</a:t>
            </a:r>
            <a:r>
              <a:rPr lang="el-GR" sz="2000" dirty="0" smtClean="0">
                <a:solidFill>
                  <a:schemeClr val="bg1"/>
                </a:solidFill>
              </a:rPr>
              <a:t> «το τραγούδι της φάλαινας». Στο τέλος τοθ κειμένου υπάρχουν ερωτήσεις κατανόησης.</a:t>
            </a:r>
          </a:p>
          <a:p>
            <a:pPr>
              <a:buNone/>
            </a:pPr>
            <a:r>
              <a:rPr lang="el-GR" sz="2000" dirty="0" smtClean="0">
                <a:solidFill>
                  <a:schemeClr val="bg1"/>
                </a:solidFill>
              </a:rPr>
              <a:t>Ο </a:t>
            </a:r>
            <a:r>
              <a:rPr lang="el-GR" sz="2000" b="1" dirty="0" smtClean="0">
                <a:solidFill>
                  <a:schemeClr val="bg1"/>
                </a:solidFill>
              </a:rPr>
              <a:t>στόχος</a:t>
            </a:r>
            <a:r>
              <a:rPr lang="el-GR" sz="2000" dirty="0" smtClean="0">
                <a:solidFill>
                  <a:schemeClr val="bg1"/>
                </a:solidFill>
              </a:rPr>
              <a:t> στη συγκεκριμένη ενότητα είναι να συνειδητοποιήσουν οι μαθητές την κατάχρηση του περιβάλλοντος από τον άνθρωπο και  τις συνέπειες αυτής, συσχετίζοντας το με την υπερκατανάλωση των αναπτυγμένων χωρών και την έλλειψη τροφής σε τριτοκοσμικές χώρες.</a:t>
            </a:r>
          </a:p>
          <a:p>
            <a:pPr>
              <a:buNone/>
            </a:pPr>
            <a:r>
              <a:rPr lang="el-GR" sz="2000" b="1" dirty="0" smtClean="0">
                <a:solidFill>
                  <a:schemeClr val="bg1"/>
                </a:solidFill>
              </a:rPr>
              <a:t>Στόχος των δραστηριοτήτων του βιβλίου </a:t>
            </a:r>
            <a:r>
              <a:rPr lang="el-GR" sz="2000" dirty="0" smtClean="0">
                <a:solidFill>
                  <a:schemeClr val="bg1"/>
                </a:solidFill>
              </a:rPr>
              <a:t>είναι να εισαχθούν οι μαθητές στο θέμα της κλιματικής αλλαγής σε σχέση με τη διατροφή. Αυτό επιδιώκεται με διάφορες ασκήσεις καθώς και με υπερσυνδέσεις οι οποίες έχουν ως θέμα την υπερκατανάλωση, τη φτώχεια, την έλλειψη τροφής, τις επιπτώσεις των κλιματικών αλλαγών στα τρόφιμα κλπ. Αυτό επιπρόσθετα έχει ως αποτέλεσμα τη γνωριμία και  την οικειοποίηση των μαθητών με το διαδίκτυο.</a:t>
            </a:r>
          </a:p>
          <a:p>
            <a:pPr>
              <a:buNone/>
            </a:pPr>
            <a:r>
              <a:rPr lang="el-GR" sz="2000" dirty="0" smtClean="0">
                <a:solidFill>
                  <a:schemeClr val="bg1"/>
                </a:solidFill>
              </a:rPr>
              <a:t> </a:t>
            </a:r>
            <a:r>
              <a:rPr lang="el-GR" sz="2000" b="1" dirty="0" smtClean="0">
                <a:solidFill>
                  <a:schemeClr val="bg1"/>
                </a:solidFill>
              </a:rPr>
              <a:t>Στόχος των ασκήσεων του τετραδίου εργασιών  </a:t>
            </a:r>
            <a:r>
              <a:rPr lang="el-GR" sz="2000" dirty="0" smtClean="0">
                <a:solidFill>
                  <a:schemeClr val="bg1"/>
                </a:solidFill>
              </a:rPr>
              <a:t>να εμπεδώσουν οι μαθητές γραμματικά φαινόμενα όπως: </a:t>
            </a:r>
          </a:p>
          <a:p>
            <a:pPr>
              <a:buNone/>
            </a:pPr>
            <a:r>
              <a:rPr lang="el-GR" sz="2000" dirty="0" smtClean="0">
                <a:solidFill>
                  <a:schemeClr val="bg1"/>
                </a:solidFill>
              </a:rPr>
              <a:t>Τα παραθετικά επιθέτων και επιρρημάτων</a:t>
            </a:r>
          </a:p>
          <a:p>
            <a:pPr>
              <a:buNone/>
            </a:pPr>
            <a:r>
              <a:rPr lang="el-GR" sz="2000" dirty="0" smtClean="0">
                <a:solidFill>
                  <a:schemeClr val="bg1"/>
                </a:solidFill>
              </a:rPr>
              <a:t>Τη χρήση παρελθοντικών χρόνων</a:t>
            </a:r>
          </a:p>
          <a:p>
            <a:pPr>
              <a:buNone/>
            </a:pPr>
            <a:r>
              <a:rPr lang="el-GR" sz="2000" dirty="0" smtClean="0">
                <a:solidFill>
                  <a:schemeClr val="bg1"/>
                </a:solidFill>
              </a:rPr>
              <a:t>Και τη σύνθεση λέξεων που λειτουργούν ως παραθετικά.</a:t>
            </a:r>
          </a:p>
          <a:p>
            <a:pPr>
              <a:buNone/>
            </a:pPr>
            <a:endParaRPr lang="el-GR" sz="2000" dirty="0" smtClean="0">
              <a:solidFill>
                <a:schemeClr val="bg1"/>
              </a:solidFill>
            </a:endParaRPr>
          </a:p>
          <a:p>
            <a:pPr>
              <a:buNone/>
            </a:pPr>
            <a:endParaRPr lang="el-GR" sz="2000" dirty="0">
              <a:solidFill>
                <a:schemeClr val="bg1"/>
              </a:solidFill>
            </a:endParaRPr>
          </a:p>
        </p:txBody>
      </p:sp>
      <p:sp>
        <p:nvSpPr>
          <p:cNvPr id="4" name="3 - Κουμπί ενέργειας: Πίσω ή Προηγούμενο">
            <a:hlinkClick r:id="" action="ppaction://hlinkshowjump?jump=previousslide" highlightClick="1"/>
          </p:cNvPr>
          <p:cNvSpPr/>
          <p:nvPr/>
        </p:nvSpPr>
        <p:spPr>
          <a:xfrm>
            <a:off x="3000364" y="6244212"/>
            <a:ext cx="1042416" cy="613788"/>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5" name="4 - Κουμπί ενέργειας: Εμπρός ή Επόμενο">
            <a:hlinkClick r:id="" action="ppaction://hlinkshowjump?jump=nextslide" highlightClick="1"/>
          </p:cNvPr>
          <p:cNvSpPr/>
          <p:nvPr/>
        </p:nvSpPr>
        <p:spPr>
          <a:xfrm>
            <a:off x="4214810" y="6286520"/>
            <a:ext cx="1042416" cy="571480"/>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endParaRPr lang="el-GR"/>
          </a:p>
        </p:txBody>
      </p:sp>
      <p:sp>
        <p:nvSpPr>
          <p:cNvPr id="3" name="2 - Θέση περιεχομένου"/>
          <p:cNvSpPr>
            <a:spLocks noGrp="1"/>
          </p:cNvSpPr>
          <p:nvPr>
            <p:ph idx="1"/>
          </p:nvPr>
        </p:nvSpPr>
        <p:spPr>
          <a:xfrm>
            <a:off x="457200" y="285728"/>
            <a:ext cx="8229600" cy="6023632"/>
          </a:xfrm>
        </p:spPr>
        <p:txBody>
          <a:bodyPr>
            <a:normAutofit/>
          </a:bodyPr>
          <a:lstStyle/>
          <a:p>
            <a:pPr>
              <a:buNone/>
            </a:pPr>
            <a:r>
              <a:rPr lang="el-GR" sz="2000" dirty="0" smtClean="0">
                <a:solidFill>
                  <a:schemeClr val="bg1"/>
                </a:solidFill>
              </a:rPr>
              <a:t>Επίσης, ζητείται από τους μαθητές η παραγωγή κειμένου . </a:t>
            </a:r>
          </a:p>
          <a:p>
            <a:pPr>
              <a:buNone/>
            </a:pPr>
            <a:endParaRPr lang="el-GR" sz="2000" dirty="0" smtClean="0">
              <a:solidFill>
                <a:schemeClr val="bg1"/>
              </a:solidFill>
            </a:endParaRPr>
          </a:p>
          <a:p>
            <a:pPr>
              <a:buNone/>
            </a:pPr>
            <a:r>
              <a:rPr lang="el-GR" sz="2000" dirty="0" smtClean="0">
                <a:solidFill>
                  <a:schemeClr val="bg1"/>
                </a:solidFill>
              </a:rPr>
              <a:t>Όσον αφορά τα κείμενα δίνεται η βιογραφία ενός παιδιού από την Αφρική.</a:t>
            </a:r>
            <a:endParaRPr lang="el-GR" sz="2000" dirty="0">
              <a:solidFill>
                <a:schemeClr val="bg1"/>
              </a:solidFill>
            </a:endParaRPr>
          </a:p>
        </p:txBody>
      </p:sp>
      <p:sp>
        <p:nvSpPr>
          <p:cNvPr id="4" name="3 - Κουμπί ενέργειας: Πίσω ή Προηγούμενο">
            <a:hlinkClick r:id="" action="ppaction://hlinkshowjump?jump=previousslide" highlightClick="1"/>
          </p:cNvPr>
          <p:cNvSpPr/>
          <p:nvPr/>
        </p:nvSpPr>
        <p:spPr>
          <a:xfrm>
            <a:off x="3000364" y="5357826"/>
            <a:ext cx="1042416" cy="1042416"/>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6" name="5 - Κουμπί ενέργειας: Κεντρική σελίδα">
            <a:hlinkClick r:id="" action="ppaction://hlinkshowjump?jump=firstslide" highlightClick="1"/>
          </p:cNvPr>
          <p:cNvSpPr/>
          <p:nvPr/>
        </p:nvSpPr>
        <p:spPr>
          <a:xfrm>
            <a:off x="4286248" y="5357826"/>
            <a:ext cx="1042416" cy="1042416"/>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Αποκορύφωμα">
  <a:themeElements>
    <a:clrScheme name="Αποκορύφωμα">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Αποκορύφωμα">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Αποκορύφωμα">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311</TotalTime>
  <Words>880</Words>
  <Application>Microsoft Office PowerPoint</Application>
  <PresentationFormat>Προβολή στην οθόνη (4:3)</PresentationFormat>
  <Paragraphs>126</Paragraphs>
  <Slides>18</Slides>
  <Notes>1</Notes>
  <HiddenSlides>0</HiddenSlides>
  <MMClips>0</MMClips>
  <ScaleCrop>false</ScaleCrop>
  <HeadingPairs>
    <vt:vector size="4" baseType="variant">
      <vt:variant>
        <vt:lpstr>Θέμα</vt:lpstr>
      </vt:variant>
      <vt:variant>
        <vt:i4>1</vt:i4>
      </vt:variant>
      <vt:variant>
        <vt:lpstr>Τίτλοι διαφανειών</vt:lpstr>
      </vt:variant>
      <vt:variant>
        <vt:i4>18</vt:i4>
      </vt:variant>
    </vt:vector>
  </HeadingPairs>
  <TitlesOfParts>
    <vt:vector size="19" baseType="lpstr">
      <vt:lpstr>Αποκορύφωμα</vt:lpstr>
      <vt:lpstr>Διαφάνεια 1</vt:lpstr>
      <vt:lpstr>Διαφάνεια 2</vt:lpstr>
      <vt:lpstr>Διαφάνεια 3</vt:lpstr>
      <vt:lpstr>Διαφάνεια 4</vt:lpstr>
      <vt:lpstr>συνέχισε η γιαγιά της Λίλης. «Οι άνθρωποι συνήθιζαν να λένε πως είχαν κάτι μαγικό». «Οι άνθρωποι συνήθιζαν να τις τρώνε και να τις βράζουν, για να πάρουν το λίπος», μουρμούρισε ο θείος Φρειδερίκος. Μετά τους γύρισε την πλάτη και βγήκε έξω στον κήπο. Η Λίλη ονειρεύτηκε τις φάλαινες. Ήταν θεόρατες σαν τα βουνά μέσα στα όνειρά της, πιο γαλάζιες κι απ’ τον ουρανό. Τις άκουσε να τραγουδάνε μέσα στα όνειρά της, οι φωνές τους ήταν ολόιδιες με του ανέμου. Πήδηξαν έξω απ’ το νερό μέσα στα όνειρά της και τη φώναξαν με το όνομά της. Το επόμενο πρωί η Λίλη πήγε μια βόλτα μέχρι τον ωκεανό. Πήγε εκεί, όπου κανένας δεν ψάρευε ή κολυμπούσε, ούτε άραζαν βαρκούλες. Περπάτησε μέχρι την άκρη της παλιάς προβλήτας. Η θάλασσα ήταν γαλήνια, ακίνητη σχεδόν. Έβγαλε ένα κίτρινο λουλούδι από την τσέπη της και το πέταξε στο νερό. «Αυτό είναι για σας», φώναξε. Η Λίλη κάθισε στην άκρη της προβλήτας και περίμενε. Περίμενε όλο το πρωί και όλο το απόγευμα. Και τότε, καθώς έπεφτε το σούρουπο, ο θείος Φρειδερίκος κατέβηκε από τους λόφους για να τη βρει. «Φτάνουν πια οι ανοησίες», της είπε. «Γύρισε σπίτι. Δε θα σε αφήσω να περάσεις ονειροπολώντας ολό- κληρη τη ζωή σου». Εκείνη τη νύχτα, η Λίλη ξύπνησε απότομα. Το φως του φεγγαριού έλουζε το δωμάτιο. Ανασηκώθηκε και αφουγκράστηκε.❉ Στο σπίτι επικρατούσε απόλυτη ησυχία. Κατέβηκε από το κρεβάτι και πλησίασε το παράθυρο. Κάτι ακουγόταν από μακριά, πέρα από τους λόφους. </vt:lpstr>
      <vt:lpstr>Διαφάνεια 6</vt:lpstr>
      <vt:lpstr>ΕΡΩΤΗΣΕΙΣ ΚΑΤΑΝΟΗΣΕΙΣ   2)Τι δώρο έκανε η γιαγιά στις φάλαινες και τι αυτές στην γιαγιά;  3)Πώς χρησίμευαν οι φάλαινες στους ανθρώπους σχετικά με τη διατροφή τους σύμφωνα με το θείο Φρειδερίκο; Κατά πόσο είναι αυτό σωστό;  4)Σήμερα τι διατροφικές συνήθειες έχουμε και κατά πόσο βλάπτουν το περιβάλλον;  5)Για περισσότερες πληροφορίες μπείτε www.worldhealthdays.gr/diatrofi/diatrofi-kai-klimatiki-allagi       </vt:lpstr>
      <vt:lpstr>1</vt:lpstr>
      <vt:lpstr>Διαφάνεια 9</vt:lpstr>
      <vt:lpstr>Διαφάνεια 10</vt:lpstr>
      <vt:lpstr>Διαφάνεια 11</vt:lpstr>
      <vt:lpstr>Διαφάνεια 12</vt:lpstr>
      <vt:lpstr>Διαφάνεια 13</vt:lpstr>
      <vt:lpstr>Διαφάνεια 14</vt:lpstr>
      <vt:lpstr>Διαφάνεια 15</vt:lpstr>
      <vt:lpstr>Διαφάνεια 16</vt:lpstr>
      <vt:lpstr>Διαφάνεια 17</vt:lpstr>
      <vt:lpstr>Διαφάνεια 18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Διαφάνεια 1</dc:title>
  <dc:creator>afrodite</dc:creator>
  <cp:lastModifiedBy>Dim</cp:lastModifiedBy>
  <cp:revision>31</cp:revision>
  <dcterms:created xsi:type="dcterms:W3CDTF">2012-01-30T14:56:54Z</dcterms:created>
  <dcterms:modified xsi:type="dcterms:W3CDTF">2012-02-08T17:02:06Z</dcterms:modified>
</cp:coreProperties>
</file>