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20"/>
  </p:notesMasterIdLst>
  <p:handoutMasterIdLst>
    <p:handoutMasterId r:id="rId21"/>
  </p:handoutMasterIdLst>
  <p:sldIdLst>
    <p:sldId id="268" r:id="rId2"/>
    <p:sldId id="269" r:id="rId3"/>
    <p:sldId id="256" r:id="rId4"/>
    <p:sldId id="257" r:id="rId5"/>
    <p:sldId id="274" r:id="rId6"/>
    <p:sldId id="263" r:id="rId7"/>
    <p:sldId id="264" r:id="rId8"/>
    <p:sldId id="265" r:id="rId9"/>
    <p:sldId id="258" r:id="rId10"/>
    <p:sldId id="259" r:id="rId11"/>
    <p:sldId id="260" r:id="rId12"/>
    <p:sldId id="266" r:id="rId13"/>
    <p:sldId id="261" r:id="rId14"/>
    <p:sldId id="262" r:id="rId15"/>
    <p:sldId id="273" r:id="rId16"/>
    <p:sldId id="270" r:id="rId17"/>
    <p:sldId id="272" r:id="rId18"/>
    <p:sldId id="271" r:id="rId19"/>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53CD5F"/>
    <a:srgbClr val="33CC33"/>
    <a:srgbClr val="E32803"/>
    <a:srgbClr val="D636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63" autoAdjust="0"/>
    <p:restoredTop sz="94622" autoAdjust="0"/>
  </p:normalViewPr>
  <p:slideViewPr>
    <p:cSldViewPr>
      <p:cViewPr>
        <p:scale>
          <a:sx n="75" d="100"/>
          <a:sy n="75" d="100"/>
        </p:scale>
        <p:origin x="-1020" y="-66"/>
      </p:cViewPr>
      <p:guideLst>
        <p:guide orient="horz" pos="2160"/>
        <p:guide pos="2880"/>
      </p:guideLst>
    </p:cSldViewPr>
  </p:slideViewPr>
  <p:outlineViewPr>
    <p:cViewPr>
      <p:scale>
        <a:sx n="33" d="100"/>
        <a:sy n="33" d="100"/>
      </p:scale>
      <p:origin x="0" y="795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B349176-8A9B-41D6-824A-43ACEDFE4277}" type="datetimeFigureOut">
              <a:rPr lang="el-GR" smtClean="0"/>
              <a:t>11/1/2012</a:t>
            </a:fld>
            <a:endParaRPr lang="el-G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153A491-D436-4B35-AF88-5942D2FE9AB7}" type="slidenum">
              <a:rPr lang="el-GR" smtClean="0"/>
              <a:t>‹#›</a:t>
            </a:fld>
            <a:endParaRPr lang="el-GR"/>
          </a:p>
        </p:txBody>
      </p:sp>
    </p:spTree>
    <p:extLst>
      <p:ext uri="{BB962C8B-B14F-4D97-AF65-F5344CB8AC3E}">
        <p14:creationId xmlns:p14="http://schemas.microsoft.com/office/powerpoint/2010/main" val="3780151449"/>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9ECF68-D4E3-4F11-8137-C2587B353B77}" type="datetimeFigureOut">
              <a:rPr lang="el-GR" smtClean="0"/>
              <a:t>11/1/2012</a:t>
            </a:fld>
            <a:endParaRPr lang="el-G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BD02C6-E5CD-473D-80D8-E9905470EE44}" type="slidenum">
              <a:rPr lang="el-GR" smtClean="0"/>
              <a:t>‹#›</a:t>
            </a:fld>
            <a:endParaRPr lang="el-GR"/>
          </a:p>
        </p:txBody>
      </p:sp>
    </p:spTree>
    <p:extLst>
      <p:ext uri="{BB962C8B-B14F-4D97-AF65-F5344CB8AC3E}">
        <p14:creationId xmlns:p14="http://schemas.microsoft.com/office/powerpoint/2010/main" val="3879764219"/>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a:p>
        </p:txBody>
      </p:sp>
      <p:sp>
        <p:nvSpPr>
          <p:cNvPr id="4" name="Slide Number Placeholder 3"/>
          <p:cNvSpPr>
            <a:spLocks noGrp="1"/>
          </p:cNvSpPr>
          <p:nvPr>
            <p:ph type="sldNum" sz="quarter" idx="10"/>
          </p:nvPr>
        </p:nvSpPr>
        <p:spPr/>
        <p:txBody>
          <a:bodyPr/>
          <a:lstStyle/>
          <a:p>
            <a:fld id="{E7BD02C6-E5CD-473D-80D8-E9905470EE44}" type="slidenum">
              <a:rPr lang="el-GR" smtClean="0"/>
              <a:t>1</a:t>
            </a:fld>
            <a:endParaRPr lang="el-GR"/>
          </a:p>
        </p:txBody>
      </p:sp>
      <p:sp>
        <p:nvSpPr>
          <p:cNvPr id="5" name="Header Placeholder 4"/>
          <p:cNvSpPr>
            <a:spLocks noGrp="1"/>
          </p:cNvSpPr>
          <p:nvPr>
            <p:ph type="hdr" sz="quarter" idx="11"/>
          </p:nvPr>
        </p:nvSpPr>
        <p:spPr/>
        <p:txBody>
          <a:bodyPr/>
          <a:lstStyle/>
          <a:p>
            <a:endParaRPr lang="el-GR"/>
          </a:p>
        </p:txBody>
      </p:sp>
    </p:spTree>
    <p:extLst>
      <p:ext uri="{BB962C8B-B14F-4D97-AF65-F5344CB8AC3E}">
        <p14:creationId xmlns:p14="http://schemas.microsoft.com/office/powerpoint/2010/main" val="3468864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Header Placeholder 3"/>
          <p:cNvSpPr>
            <a:spLocks noGrp="1"/>
          </p:cNvSpPr>
          <p:nvPr>
            <p:ph type="hdr" sz="quarter" idx="10"/>
          </p:nvPr>
        </p:nvSpPr>
        <p:spPr/>
        <p:txBody>
          <a:bodyPr/>
          <a:lstStyle/>
          <a:p>
            <a:endParaRPr lang="el-GR"/>
          </a:p>
        </p:txBody>
      </p:sp>
      <p:sp>
        <p:nvSpPr>
          <p:cNvPr id="5" name="Slide Number Placeholder 4"/>
          <p:cNvSpPr>
            <a:spLocks noGrp="1"/>
          </p:cNvSpPr>
          <p:nvPr>
            <p:ph type="sldNum" sz="quarter" idx="11"/>
          </p:nvPr>
        </p:nvSpPr>
        <p:spPr/>
        <p:txBody>
          <a:bodyPr/>
          <a:lstStyle/>
          <a:p>
            <a:fld id="{E7BD02C6-E5CD-473D-80D8-E9905470EE44}" type="slidenum">
              <a:rPr lang="el-GR" smtClean="0"/>
              <a:t>6</a:t>
            </a:fld>
            <a:endParaRPr lang="el-GR"/>
          </a:p>
        </p:txBody>
      </p:sp>
    </p:spTree>
    <p:extLst>
      <p:ext uri="{BB962C8B-B14F-4D97-AF65-F5344CB8AC3E}">
        <p14:creationId xmlns:p14="http://schemas.microsoft.com/office/powerpoint/2010/main" val="239583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Header Placeholder 3"/>
          <p:cNvSpPr>
            <a:spLocks noGrp="1"/>
          </p:cNvSpPr>
          <p:nvPr>
            <p:ph type="hdr" sz="quarter" idx="10"/>
          </p:nvPr>
        </p:nvSpPr>
        <p:spPr/>
        <p:txBody>
          <a:bodyPr/>
          <a:lstStyle/>
          <a:p>
            <a:endParaRPr lang="el-GR"/>
          </a:p>
        </p:txBody>
      </p:sp>
      <p:sp>
        <p:nvSpPr>
          <p:cNvPr id="5" name="Slide Number Placeholder 4"/>
          <p:cNvSpPr>
            <a:spLocks noGrp="1"/>
          </p:cNvSpPr>
          <p:nvPr>
            <p:ph type="sldNum" sz="quarter" idx="11"/>
          </p:nvPr>
        </p:nvSpPr>
        <p:spPr/>
        <p:txBody>
          <a:bodyPr/>
          <a:lstStyle/>
          <a:p>
            <a:fld id="{E7BD02C6-E5CD-473D-80D8-E9905470EE44}" type="slidenum">
              <a:rPr lang="el-GR" smtClean="0"/>
              <a:t>15</a:t>
            </a:fld>
            <a:endParaRPr lang="el-GR"/>
          </a:p>
        </p:txBody>
      </p:sp>
    </p:spTree>
    <p:extLst>
      <p:ext uri="{BB962C8B-B14F-4D97-AF65-F5344CB8AC3E}">
        <p14:creationId xmlns:p14="http://schemas.microsoft.com/office/powerpoint/2010/main" val="1480744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l-G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l-GR"/>
          </a:p>
        </p:txBody>
      </p:sp>
      <p:sp>
        <p:nvSpPr>
          <p:cNvPr id="4" name="Date Placeholder 3"/>
          <p:cNvSpPr>
            <a:spLocks noGrp="1"/>
          </p:cNvSpPr>
          <p:nvPr>
            <p:ph type="dt" sz="half" idx="10"/>
          </p:nvPr>
        </p:nvSpPr>
        <p:spPr/>
        <p:txBody>
          <a:bodyPr/>
          <a:lstStyle/>
          <a:p>
            <a:fld id="{A3D20BD9-E457-4716-8194-258C37101010}" type="datetime1">
              <a:rPr lang="el-GR" smtClean="0"/>
              <a:t>11/1/2012</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D7D5E355-AB7A-4094-9E50-A94A6218A8B2}" type="slidenum">
              <a:rPr lang="el-GR" smtClean="0"/>
              <a:t>‹#›</a:t>
            </a:fld>
            <a:endParaRPr lang="el-GR"/>
          </a:p>
        </p:txBody>
      </p:sp>
    </p:spTree>
    <p:extLst>
      <p:ext uri="{BB962C8B-B14F-4D97-AF65-F5344CB8AC3E}">
        <p14:creationId xmlns:p14="http://schemas.microsoft.com/office/powerpoint/2010/main" val="1167173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p>
            <a:fld id="{3367C92A-4801-40AA-9783-AB0E0C02E7A5}" type="datetime1">
              <a:rPr lang="el-GR" smtClean="0"/>
              <a:t>11/1/2012</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D7D5E355-AB7A-4094-9E50-A94A6218A8B2}" type="slidenum">
              <a:rPr lang="el-GR" smtClean="0"/>
              <a:t>‹#›</a:t>
            </a:fld>
            <a:endParaRPr lang="el-GR"/>
          </a:p>
        </p:txBody>
      </p:sp>
    </p:spTree>
    <p:extLst>
      <p:ext uri="{BB962C8B-B14F-4D97-AF65-F5344CB8AC3E}">
        <p14:creationId xmlns:p14="http://schemas.microsoft.com/office/powerpoint/2010/main" val="3388321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l-G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p>
            <a:fld id="{5E36BEE8-226A-4042-9634-FCEE37EEB088}" type="datetime1">
              <a:rPr lang="el-GR" smtClean="0"/>
              <a:t>11/1/2012</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D7D5E355-AB7A-4094-9E50-A94A6218A8B2}" type="slidenum">
              <a:rPr lang="el-GR" smtClean="0"/>
              <a:t>‹#›</a:t>
            </a:fld>
            <a:endParaRPr lang="el-GR"/>
          </a:p>
        </p:txBody>
      </p:sp>
    </p:spTree>
    <p:extLst>
      <p:ext uri="{BB962C8B-B14F-4D97-AF65-F5344CB8AC3E}">
        <p14:creationId xmlns:p14="http://schemas.microsoft.com/office/powerpoint/2010/main" val="2477969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p>
            <a:fld id="{6D95948C-51AD-41B4-AF32-AB4776D55D85}" type="datetime1">
              <a:rPr lang="el-GR" smtClean="0"/>
              <a:t>11/1/2012</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D7D5E355-AB7A-4094-9E50-A94A6218A8B2}" type="slidenum">
              <a:rPr lang="el-GR" smtClean="0"/>
              <a:t>‹#›</a:t>
            </a:fld>
            <a:endParaRPr lang="el-GR"/>
          </a:p>
        </p:txBody>
      </p:sp>
    </p:spTree>
    <p:extLst>
      <p:ext uri="{BB962C8B-B14F-4D97-AF65-F5344CB8AC3E}">
        <p14:creationId xmlns:p14="http://schemas.microsoft.com/office/powerpoint/2010/main" val="4218685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l-G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41A94B-22A7-4382-B255-E40E94B99A1D}" type="datetime1">
              <a:rPr lang="el-GR" smtClean="0"/>
              <a:t>11/1/2012</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D7D5E355-AB7A-4094-9E50-A94A6218A8B2}" type="slidenum">
              <a:rPr lang="el-GR" smtClean="0"/>
              <a:t>‹#›</a:t>
            </a:fld>
            <a:endParaRPr lang="el-GR"/>
          </a:p>
        </p:txBody>
      </p:sp>
    </p:spTree>
    <p:extLst>
      <p:ext uri="{BB962C8B-B14F-4D97-AF65-F5344CB8AC3E}">
        <p14:creationId xmlns:p14="http://schemas.microsoft.com/office/powerpoint/2010/main" val="864323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Date Placeholder 4"/>
          <p:cNvSpPr>
            <a:spLocks noGrp="1"/>
          </p:cNvSpPr>
          <p:nvPr>
            <p:ph type="dt" sz="half" idx="10"/>
          </p:nvPr>
        </p:nvSpPr>
        <p:spPr/>
        <p:txBody>
          <a:bodyPr/>
          <a:lstStyle/>
          <a:p>
            <a:fld id="{A5F3CDB1-60D5-4AC9-BDD7-610DA97E8D2E}" type="datetime1">
              <a:rPr lang="el-GR" smtClean="0"/>
              <a:t>11/1/2012</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D7D5E355-AB7A-4094-9E50-A94A6218A8B2}" type="slidenum">
              <a:rPr lang="el-GR" smtClean="0"/>
              <a:t>‹#›</a:t>
            </a:fld>
            <a:endParaRPr lang="el-GR"/>
          </a:p>
        </p:txBody>
      </p:sp>
    </p:spTree>
    <p:extLst>
      <p:ext uri="{BB962C8B-B14F-4D97-AF65-F5344CB8AC3E}">
        <p14:creationId xmlns:p14="http://schemas.microsoft.com/office/powerpoint/2010/main" val="922648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l-G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7" name="Date Placeholder 6"/>
          <p:cNvSpPr>
            <a:spLocks noGrp="1"/>
          </p:cNvSpPr>
          <p:nvPr>
            <p:ph type="dt" sz="half" idx="10"/>
          </p:nvPr>
        </p:nvSpPr>
        <p:spPr/>
        <p:txBody>
          <a:bodyPr/>
          <a:lstStyle/>
          <a:p>
            <a:fld id="{851AF268-F8E6-46F5-B0C5-2449DEEF68A3}" type="datetime1">
              <a:rPr lang="el-GR" smtClean="0"/>
              <a:t>11/1/2012</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D7D5E355-AB7A-4094-9E50-A94A6218A8B2}" type="slidenum">
              <a:rPr lang="el-GR" smtClean="0"/>
              <a:t>‹#›</a:t>
            </a:fld>
            <a:endParaRPr lang="el-GR"/>
          </a:p>
        </p:txBody>
      </p:sp>
    </p:spTree>
    <p:extLst>
      <p:ext uri="{BB962C8B-B14F-4D97-AF65-F5344CB8AC3E}">
        <p14:creationId xmlns:p14="http://schemas.microsoft.com/office/powerpoint/2010/main" val="1815807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Date Placeholder 2"/>
          <p:cNvSpPr>
            <a:spLocks noGrp="1"/>
          </p:cNvSpPr>
          <p:nvPr>
            <p:ph type="dt" sz="half" idx="10"/>
          </p:nvPr>
        </p:nvSpPr>
        <p:spPr/>
        <p:txBody>
          <a:bodyPr/>
          <a:lstStyle/>
          <a:p>
            <a:fld id="{74BFE7A8-A845-40FB-B3EA-B781E4C4FB1E}" type="datetime1">
              <a:rPr lang="el-GR" smtClean="0"/>
              <a:t>11/1/2012</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D7D5E355-AB7A-4094-9E50-A94A6218A8B2}" type="slidenum">
              <a:rPr lang="el-GR" smtClean="0"/>
              <a:t>‹#›</a:t>
            </a:fld>
            <a:endParaRPr lang="el-GR"/>
          </a:p>
        </p:txBody>
      </p:sp>
    </p:spTree>
    <p:extLst>
      <p:ext uri="{BB962C8B-B14F-4D97-AF65-F5344CB8AC3E}">
        <p14:creationId xmlns:p14="http://schemas.microsoft.com/office/powerpoint/2010/main" val="2247337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BD4580-BC03-42B4-BC54-3F43A4CEB241}" type="datetime1">
              <a:rPr lang="el-GR" smtClean="0"/>
              <a:t>11/1/2012</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D7D5E355-AB7A-4094-9E50-A94A6218A8B2}" type="slidenum">
              <a:rPr lang="el-GR" smtClean="0"/>
              <a:t>‹#›</a:t>
            </a:fld>
            <a:endParaRPr lang="el-GR"/>
          </a:p>
        </p:txBody>
      </p:sp>
    </p:spTree>
    <p:extLst>
      <p:ext uri="{BB962C8B-B14F-4D97-AF65-F5344CB8AC3E}">
        <p14:creationId xmlns:p14="http://schemas.microsoft.com/office/powerpoint/2010/main" val="193296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l-G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AC0CEC-8BAF-4B77-BC63-0A57E6CBB3CE}" type="datetime1">
              <a:rPr lang="el-GR" smtClean="0"/>
              <a:t>11/1/2012</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D7D5E355-AB7A-4094-9E50-A94A6218A8B2}" type="slidenum">
              <a:rPr lang="el-GR" smtClean="0"/>
              <a:t>‹#›</a:t>
            </a:fld>
            <a:endParaRPr lang="el-GR"/>
          </a:p>
        </p:txBody>
      </p:sp>
    </p:spTree>
    <p:extLst>
      <p:ext uri="{BB962C8B-B14F-4D97-AF65-F5344CB8AC3E}">
        <p14:creationId xmlns:p14="http://schemas.microsoft.com/office/powerpoint/2010/main" val="30359941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l-G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1BA6AC-8D7D-43E0-8CC4-17CF41FFAFED}" type="datetime1">
              <a:rPr lang="el-GR" smtClean="0"/>
              <a:t>11/1/2012</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D7D5E355-AB7A-4094-9E50-A94A6218A8B2}" type="slidenum">
              <a:rPr lang="el-GR" smtClean="0"/>
              <a:t>‹#›</a:t>
            </a:fld>
            <a:endParaRPr lang="el-GR"/>
          </a:p>
        </p:txBody>
      </p:sp>
    </p:spTree>
    <p:extLst>
      <p:ext uri="{BB962C8B-B14F-4D97-AF65-F5344CB8AC3E}">
        <p14:creationId xmlns:p14="http://schemas.microsoft.com/office/powerpoint/2010/main" val="2327153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l-G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9363EE-795C-4A09-9869-0DF9D50DDB26}" type="datetime1">
              <a:rPr lang="el-GR" smtClean="0"/>
              <a:t>11/1/2012</a:t>
            </a:fld>
            <a:endParaRPr lang="el-G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D5E355-AB7A-4094-9E50-A94A6218A8B2}" type="slidenum">
              <a:rPr lang="el-GR" smtClean="0"/>
              <a:t>‹#›</a:t>
            </a:fld>
            <a:endParaRPr lang="el-GR"/>
          </a:p>
        </p:txBody>
      </p:sp>
    </p:spTree>
    <p:extLst>
      <p:ext uri="{BB962C8B-B14F-4D97-AF65-F5344CB8AC3E}">
        <p14:creationId xmlns:p14="http://schemas.microsoft.com/office/powerpoint/2010/main" val="148034985"/>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pi-schools.gr/books/dimotiko/geografia_e/math/math_71_80.pdf" TargetMode="External"/><Relationship Id="rId7"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2.xml"/></Relationships>
</file>

<file path=ppt/slides/_rels/slide1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hyperlink" Target="http://www.greenpeace.org/greece/el/" TargetMode="External"/><Relationship Id="rId4" Type="http://schemas.openxmlformats.org/officeDocument/2006/relationships/hyperlink" Target="&#915;&#961;&#940;&#968;&#964;&#949;%20&#964;&#959;%20&#940;&#961;&#952;&#961;&#959;%20&#963;&#945;&#962;!.docx"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2.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slide" Target="slide13.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2" Type="http://schemas.openxmlformats.org/officeDocument/2006/relationships/hyperlink" Target="&#915;&#961;&#940;&#968;&#964;&#949;%20&#964;&#959;%20&#940;&#961;&#952;&#961;&#959;%20&#963;&#945;&#962;!.docx"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image" Target="../media/image34.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3.jpg"/><Relationship Id="rId5" Type="http://schemas.openxmlformats.org/officeDocument/2006/relationships/slide" Target="slide18.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slide" Target="slide3.xml"/><Relationship Id="rId7" Type="http://schemas.openxmlformats.org/officeDocument/2006/relationships/slide" Target="slide8.xml"/><Relationship Id="rId2" Type="http://schemas.openxmlformats.org/officeDocument/2006/relationships/hyperlink" Target="http://digitalschool.minedu.gov.gr/modules/document/file.php/DSDIM-E100/%CE%94%CE%B9%CE%B4%CE%B1%CE%BA%CF%84%CE%B9%CE%BA%CF%8C%20%CF%80%CE%B1%CE%BA%CE%AD%CF%84%CE%BF/%CE%92%CE%B9%CE%B2%CE%BB%CE%AF%CE%BF%20%CE%9C%CE%B1%CE%B8%CE%B7%CF%84%CE%AE/Enothta_B_4.pdf" TargetMode="External"/><Relationship Id="rId1" Type="http://schemas.openxmlformats.org/officeDocument/2006/relationships/slideLayout" Target="../slideLayouts/slideLayout2.xml"/><Relationship Id="rId6" Type="http://schemas.openxmlformats.org/officeDocument/2006/relationships/slide" Target="slide9.xml"/><Relationship Id="rId11" Type="http://schemas.openxmlformats.org/officeDocument/2006/relationships/image" Target="../media/image3.jpg"/><Relationship Id="rId5" Type="http://schemas.openxmlformats.org/officeDocument/2006/relationships/slide" Target="slide7.xml"/><Relationship Id="rId10" Type="http://schemas.openxmlformats.org/officeDocument/2006/relationships/image" Target="../media/image2.png"/><Relationship Id="rId4" Type="http://schemas.openxmlformats.org/officeDocument/2006/relationships/slide" Target="slide4.xml"/><Relationship Id="rId9" Type="http://schemas.openxmlformats.org/officeDocument/2006/relationships/slide" Target="slide11.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hyperlink" Target="http://www.text2mindmap.com/" TargetMode="External"/><Relationship Id="rId3" Type="http://schemas.openxmlformats.org/officeDocument/2006/relationships/image" Target="../media/image8.png"/><Relationship Id="rId7" Type="http://schemas.openxmlformats.org/officeDocument/2006/relationships/hyperlink" Target="http://www.youtube.com/watch?v=Q4SirjZv1b0" TargetMode="External"/><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hyperlink" Target="mailto:%20m.kidonia@hotmail.com?subject=&#915;&#957;&#969;&#961;&#943;&#950;&#949;&#953;&#962;%20&#960;&#959;&#965;%20&#956;&#960;&#959;&#961;&#949;&#943;%20&#957;&#945;%20&#959;&#948;&#951;&#947;&#942;&#963;&#949;&#953;%20&#951;%20&#945;&#955;&#972;&#947;&#953;&#963;&#964;&#951;%20&#967;&#961;&#942;&#963;&#951;%20&#964;&#959;&#965;%20&#957;&#949;&#961;&#959;&#973;;&#913;&#957;%20&#957;&#945;&#953;,&#960;&#959;&#965;;" TargetMode="External"/><Relationship Id="rId5" Type="http://schemas.openxmlformats.org/officeDocument/2006/relationships/hyperlink" Target="&#915;&#961;&#940;&#968;&#949;%20&#964;&#951;&#957;%20&#940;&#960;&#959;&#968;&#942;%20&#963;&#959;&#965;.docx" TargetMode="External"/><Relationship Id="rId4" Type="http://schemas.microsoft.com/office/2007/relationships/hdphoto" Target="../media/hdphoto1.wdp"/><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hyperlink" Target="http://www.amaliada.gr/Default.aspx?tabid=272&amp;language=el-GR" TargetMode="External"/><Relationship Id="rId7"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el.wikipedia.org/wiki/%CE%9B%CE%AF%CE%BC%CE%BD%CE%B7_%CE%9C%CE%B1%CF%81%CE%B1%CE%B8%CF%8E%CE%BD%CE%B1" TargetMode="External"/><Relationship Id="rId11" Type="http://schemas.openxmlformats.org/officeDocument/2006/relationships/image" Target="../media/image16.jpeg"/><Relationship Id="rId5" Type="http://schemas.openxmlformats.org/officeDocument/2006/relationships/hyperlink" Target="http://www.ethnos.gr/entheta.asp?catid=23520&amp;subid=2&amp;pubid=10477064" TargetMode="External"/><Relationship Id="rId10" Type="http://schemas.openxmlformats.org/officeDocument/2006/relationships/image" Target="../media/image15.jpg"/><Relationship Id="rId4" Type="http://schemas.openxmlformats.org/officeDocument/2006/relationships/hyperlink" Target="http://el.wikipedia.org/wiki/%CE%9B%CE%AF%CE%BC%CE%BD%CE%B7_%CE%9A%CE%B5%CF%81%CE%BA%CE%AF%CE%BD%CE%B7" TargetMode="External"/><Relationship Id="rId9" Type="http://schemas.openxmlformats.org/officeDocument/2006/relationships/image" Target="../media/image14.jpg"/></Relationships>
</file>

<file path=ppt/slides/_rels/slide7.xml.rels><?xml version="1.0" encoding="UTF-8" standalone="yes"?>
<Relationships xmlns="http://schemas.openxmlformats.org/package/2006/relationships"><Relationship Id="rId8" Type="http://schemas.openxmlformats.org/officeDocument/2006/relationships/hyperlink" Target="http://el.wikipedia.org/wiki/%CE%9B%CE%AF%CE%BC%CE%BD%CE%B7_%CE%A0%CE%BF%CE%BB%CF%85%CF%86%CF%8D%CF%84%CE%BF%CF%85" TargetMode="External"/><Relationship Id="rId13" Type="http://schemas.openxmlformats.org/officeDocument/2006/relationships/image" Target="../media/image21.jpg"/><Relationship Id="rId3" Type="http://schemas.openxmlformats.org/officeDocument/2006/relationships/hyperlink" Target="http://el.wikipedia.org/wiki/%CE%86%CF%81%CE%B1%CF%87%CE%B8%CE%BF%CF%82" TargetMode="External"/><Relationship Id="rId7" Type="http://schemas.openxmlformats.org/officeDocument/2006/relationships/hyperlink" Target="http://el.wikipedia.org/wiki/%CE%9B%CE%AF%CE%BC%CE%BD%CE%B7_%CE%9A%CE%B1%CF%83%CF%84%CF%81%CE%B1%CE%BA%CE%AF%CE%BF%CF%85" TargetMode="External"/><Relationship Id="rId12" Type="http://schemas.openxmlformats.org/officeDocument/2006/relationships/image" Target="../media/image20.jpg"/><Relationship Id="rId2" Type="http://schemas.openxmlformats.org/officeDocument/2006/relationships/hyperlink" Target="http://www.inarcadia.gr/tourism/fo/liladona/index.htm" TargetMode="External"/><Relationship Id="rId1" Type="http://schemas.openxmlformats.org/officeDocument/2006/relationships/slideLayout" Target="../slideLayouts/slideLayout2.xml"/><Relationship Id="rId6" Type="http://schemas.openxmlformats.org/officeDocument/2006/relationships/hyperlink" Target="http://www.oreivatein.com/oreivatein/page/library1/rivers/louros/louros.htm" TargetMode="External"/><Relationship Id="rId11" Type="http://schemas.openxmlformats.org/officeDocument/2006/relationships/image" Target="../media/image19.jpg"/><Relationship Id="rId5" Type="http://schemas.openxmlformats.org/officeDocument/2006/relationships/hyperlink" Target="http://www.limnikremaston.gr/" TargetMode="External"/><Relationship Id="rId15" Type="http://schemas.openxmlformats.org/officeDocument/2006/relationships/image" Target="../media/image23.jpg"/><Relationship Id="rId10" Type="http://schemas.openxmlformats.org/officeDocument/2006/relationships/image" Target="../media/image18.jpg"/><Relationship Id="rId4" Type="http://schemas.openxmlformats.org/officeDocument/2006/relationships/hyperlink" Target="http://el.wikipedia.org/wiki/%CE%9B%CE%AF%CE%BC%CE%BD%CE%B7_%CE%A0%CE%BB%CE%B1%CF%83%CF%84%CE%AE%CF%81%CE%B1" TargetMode="External"/><Relationship Id="rId9" Type="http://schemas.openxmlformats.org/officeDocument/2006/relationships/image" Target="../media/image17.jpg"/><Relationship Id="rId14" Type="http://schemas.openxmlformats.org/officeDocument/2006/relationships/image" Target="../media/image22.jpg"/></Relationships>
</file>

<file path=ppt/slides/_rels/slide8.xml.rels><?xml version="1.0" encoding="UTF-8" standalone="yes"?>
<Relationships xmlns="http://schemas.openxmlformats.org/package/2006/relationships"><Relationship Id="rId3" Type="http://schemas.openxmlformats.org/officeDocument/2006/relationships/hyperlink" Target="http://pixlr.com/editor/?image=http://actforclimate.info/sites/default/files/images/Greece.jpg" TargetMode="External"/><Relationship Id="rId2" Type="http://schemas.openxmlformats.org/officeDocument/2006/relationships/image" Target="../media/image24.jp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jpg"/><Relationship Id="rId4" Type="http://schemas.openxmlformats.org/officeDocument/2006/relationships/image" Target="../media/image25.jpg"/></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hyperlink" Target="http://el.wikipedia.org/wiki/%CE%9A%CE%B1%CF%84%CE%B7%CE%B3%CE%BF%CF%81%CE%AF%CE%B1:%CE%91%CF%80%CE%BF%CE%BE%CE%B7%CF%81%CE%B1%CE%BC%CE%AD%CE%BD%CE%B5%CF%82_%CE%BB%CE%AF%CE%BC%CE%BD%CE%B5%CF%82_%CF%84%CE%B7%CF%82_%CE%95%CE%BB%CE%BB%CE%AC%CE%B4%CE%B1%CF%82" TargetMode="External"/><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hyperlink" Target="http://el.wikipedia.org/wiki/%CE%9B%CE%AF%CE%BC%CE%BD%CE%B7_%CE%9A%CE%AC%CF%81%CE%BB%CE%B1" TargetMode="External"/><Relationship Id="rId5" Type="http://schemas.openxmlformats.org/officeDocument/2006/relationships/hyperlink" Target="http://el.wikipedia.org/wiki/%CE%91%CF%87%CE%AD%CF%81%CF%89%CE%BD" TargetMode="External"/><Relationship Id="rId4" Type="http://schemas.openxmlformats.org/officeDocument/2006/relationships/hyperlink" Target="http://el.wikipedia.org/wiki/%CE%9A%CF%89%CF%80%CE%B1%CE%90%CE%B4%CE%B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4000">
              <a:schemeClr val="accent1">
                <a:tint val="44500"/>
                <a:satMod val="160000"/>
                <a:lumMod val="54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0"/>
            <a:ext cx="8229600" cy="1052736"/>
          </a:xfrm>
          <a:effectLst>
            <a:outerShdw blurRad="50800" dist="38100" dir="5400000" algn="t" rotWithShape="0">
              <a:prstClr val="black">
                <a:alpha val="40000"/>
              </a:prstClr>
            </a:outerShdw>
          </a:effectLst>
        </p:spPr>
        <p:txBody>
          <a:bodyPr>
            <a:normAutofit fontScale="90000"/>
          </a:bodyPr>
          <a:lstStyle/>
          <a:p>
            <a:r>
              <a:rPr lang="el-GR" dirty="0" smtClean="0">
                <a:solidFill>
                  <a:schemeClr val="accent1">
                    <a:lumMod val="75000"/>
                  </a:schemeClr>
                </a:solidFill>
                <a:latin typeface="Comic Sans MS" pitchFamily="66" charset="0"/>
              </a:rPr>
              <a:t>Μέχρι πότε θα κάνουμε μία τρύπα στο νερό;</a:t>
            </a:r>
            <a:endParaRPr lang="el-GR" dirty="0">
              <a:solidFill>
                <a:schemeClr val="accent1">
                  <a:lumMod val="75000"/>
                </a:schemeClr>
              </a:solidFill>
              <a:latin typeface="Comic Sans MS" pitchFamily="66" charset="0"/>
            </a:endParaRPr>
          </a:p>
        </p:txBody>
      </p:sp>
      <p:sp>
        <p:nvSpPr>
          <p:cNvPr id="3" name="Θέση περιεχομένου 2"/>
          <p:cNvSpPr>
            <a:spLocks noGrp="1"/>
          </p:cNvSpPr>
          <p:nvPr>
            <p:ph idx="1"/>
          </p:nvPr>
        </p:nvSpPr>
        <p:spPr/>
        <p:txBody>
          <a:bodyPr>
            <a:normAutofit/>
          </a:bodyPr>
          <a:lstStyle/>
          <a:p>
            <a:pPr marL="0" indent="0">
              <a:buNone/>
            </a:pPr>
            <a:r>
              <a:rPr lang="el-GR" sz="2400" dirty="0" smtClean="0"/>
              <a:t>Παρακάτω ακολουθεί η μορφοποιημένη ενότητα </a:t>
            </a:r>
            <a:r>
              <a:rPr lang="el-GR" sz="2400" dirty="0" smtClean="0">
                <a:hlinkClick r:id="rId3" action="ppaction://hlinkfile"/>
              </a:rPr>
              <a:t>«Η ζωή στα ποτάμια και τις λίμνες της Ελλάδας»</a:t>
            </a:r>
            <a:r>
              <a:rPr lang="en-US" sz="2400" dirty="0" smtClean="0">
                <a:hlinkClick r:id="rId3" action="ppaction://hlinkfile"/>
              </a:rPr>
              <a:t> </a:t>
            </a:r>
            <a:r>
              <a:rPr lang="el-GR" sz="2400" dirty="0" smtClean="0"/>
              <a:t>, (Γεωγραφία</a:t>
            </a:r>
            <a:r>
              <a:rPr lang="el-GR" sz="2400" dirty="0"/>
              <a:t> </a:t>
            </a:r>
            <a:r>
              <a:rPr lang="el-GR" sz="2400" dirty="0" smtClean="0"/>
              <a:t>Ε’ Δημοτικού, σελ 72-74).</a:t>
            </a:r>
          </a:p>
          <a:p>
            <a:pPr marL="0" indent="0">
              <a:buNone/>
            </a:pPr>
            <a:endParaRPr lang="el-GR" sz="2400" dirty="0"/>
          </a:p>
          <a:p>
            <a:pPr>
              <a:buFont typeface="Wingdings" pitchFamily="2" charset="2"/>
              <a:buChar char="§"/>
            </a:pPr>
            <a:r>
              <a:rPr lang="el-GR" sz="2400" dirty="0" smtClean="0">
                <a:hlinkClick r:id="rId4" action="ppaction://hlinksldjump"/>
              </a:rPr>
              <a:t>Βιβλίο μαθητή</a:t>
            </a:r>
            <a:endParaRPr lang="el-GR" sz="2400" dirty="0" smtClean="0"/>
          </a:p>
          <a:p>
            <a:pPr>
              <a:buFont typeface="Wingdings" pitchFamily="2" charset="2"/>
              <a:buChar char="§"/>
            </a:pPr>
            <a:r>
              <a:rPr lang="el-GR" sz="2400" dirty="0" smtClean="0">
                <a:hlinkClick r:id="rId5" action="ppaction://hlinksldjump"/>
              </a:rPr>
              <a:t>Τετράδιο εργασιών μαθητή</a:t>
            </a:r>
            <a:endParaRPr lang="en-US" sz="2400" dirty="0" smtClean="0"/>
          </a:p>
          <a:p>
            <a:pPr>
              <a:buFont typeface="Wingdings" pitchFamily="2" charset="2"/>
              <a:buChar char="§"/>
            </a:pPr>
            <a:r>
              <a:rPr lang="en-US" sz="2400" dirty="0" smtClean="0">
                <a:hlinkClick r:id="rId6" action="ppaction://hlinksldjump"/>
              </a:rPr>
              <a:t>B</a:t>
            </a:r>
            <a:r>
              <a:rPr lang="el-GR" sz="2400" dirty="0" smtClean="0">
                <a:hlinkClick r:id="rId6" action="ppaction://hlinksldjump"/>
              </a:rPr>
              <a:t>ιβλίο δασκάλου</a:t>
            </a:r>
            <a:endParaRPr lang="el-GR" sz="2400" dirty="0" smtClean="0"/>
          </a:p>
          <a:p>
            <a:pPr marL="0" indent="0">
              <a:buNone/>
            </a:pPr>
            <a:endParaRPr lang="el-GR" sz="2400" dirty="0" smtClean="0"/>
          </a:p>
          <a:p>
            <a:pPr marL="0" indent="0">
              <a:buNone/>
            </a:pPr>
            <a:endParaRPr lang="el-GR" sz="2400" dirty="0"/>
          </a:p>
          <a:p>
            <a:pPr marL="0" indent="0">
              <a:buNone/>
            </a:pPr>
            <a:endParaRPr lang="el-GR" sz="2400" dirty="0" smtClean="0"/>
          </a:p>
          <a:p>
            <a:pPr marL="0" indent="0">
              <a:buNone/>
            </a:pPr>
            <a:endParaRPr lang="el-GR" sz="2400" dirty="0"/>
          </a:p>
          <a:p>
            <a:pPr marL="0" indent="0">
              <a:buNone/>
            </a:pPr>
            <a:endParaRPr lang="el-GR" sz="2400" dirty="0" smtClean="0"/>
          </a:p>
          <a:p>
            <a:pPr marL="0" indent="0">
              <a:buNone/>
            </a:pPr>
            <a:endParaRPr lang="el-GR" sz="2400" dirty="0" smtClean="0"/>
          </a:p>
          <a:p>
            <a:pPr marL="0" indent="0">
              <a:buNone/>
            </a:pPr>
            <a:endParaRPr lang="el-GR" sz="2400" dirty="0"/>
          </a:p>
          <a:p>
            <a:pPr marL="0" indent="0">
              <a:buNone/>
            </a:pPr>
            <a:endParaRPr lang="el-GR" sz="2400" dirty="0" smtClean="0"/>
          </a:p>
          <a:p>
            <a:pPr marL="0" indent="0">
              <a:buNone/>
            </a:pPr>
            <a:endParaRPr lang="el-GR" sz="2400" dirty="0"/>
          </a:p>
          <a:p>
            <a:pPr marL="0" indent="0">
              <a:buNone/>
            </a:pPr>
            <a:endParaRPr lang="el-GR" sz="2400" dirty="0" smtClean="0"/>
          </a:p>
          <a:p>
            <a:pPr marL="0" indent="0">
              <a:buNone/>
            </a:pPr>
            <a:endParaRPr lang="el-GR" sz="2400" dirty="0"/>
          </a:p>
          <a:p>
            <a:pPr marL="0" indent="0">
              <a:buNone/>
            </a:pPr>
            <a:endParaRPr lang="el-GR" sz="2400" dirty="0" smtClean="0"/>
          </a:p>
          <a:p>
            <a:pPr marL="0" indent="0">
              <a:buNone/>
            </a:pPr>
            <a:endParaRPr lang="el-GR" sz="2400"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a:p>
            <a:pPr marL="0" indent="0">
              <a:buNone/>
            </a:pPr>
            <a:endParaRPr lang="el-GR" dirty="0" smtClean="0"/>
          </a:p>
          <a:p>
            <a:pPr marL="0" indent="0">
              <a:buNone/>
            </a:pPr>
            <a:endParaRPr lang="el-GR" dirty="0"/>
          </a:p>
        </p:txBody>
      </p:sp>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16016" y="3068960"/>
            <a:ext cx="4007060" cy="3134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D7D5E355-AB7A-4094-9E50-A94A6218A8B2}" type="slidenum">
              <a:rPr lang="el-GR" smtClean="0"/>
              <a:t>1</a:t>
            </a:fld>
            <a:endParaRPr lang="el-GR"/>
          </a:p>
        </p:txBody>
      </p:sp>
      <p:sp>
        <p:nvSpPr>
          <p:cNvPr id="9" name="Action Button: Forward or Next 8">
            <a:hlinkClick r:id="" action="ppaction://hlinkshowjump?jump=nextslide" highlightClick="1"/>
          </p:cNvPr>
          <p:cNvSpPr/>
          <p:nvPr/>
        </p:nvSpPr>
        <p:spPr>
          <a:xfrm>
            <a:off x="1547664" y="6488270"/>
            <a:ext cx="648072" cy="256455"/>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37611329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bright="42000"/>
                    </a14:imgEffect>
                  </a14:imgLayer>
                </a14:imgProps>
              </a:ext>
              <a:ext uri="{28A0092B-C50C-407E-A947-70E740481C1C}">
                <a14:useLocalDpi xmlns:a14="http://schemas.microsoft.com/office/drawing/2010/main" val="0"/>
              </a:ext>
            </a:extLst>
          </a:blip>
          <a:stretch>
            <a:fillRect/>
          </a:stretch>
        </p:blipFill>
        <p:spPr>
          <a:xfrm>
            <a:off x="6372200" y="1"/>
            <a:ext cx="2771800" cy="2078850"/>
          </a:xfrm>
          <a:prstGeom prst="rect">
            <a:avLst/>
          </a:prstGeom>
        </p:spPr>
      </p:pic>
      <p:sp>
        <p:nvSpPr>
          <p:cNvPr id="3" name="Content Placeholder 2"/>
          <p:cNvSpPr>
            <a:spLocks noGrp="1"/>
          </p:cNvSpPr>
          <p:nvPr>
            <p:ph idx="1"/>
          </p:nvPr>
        </p:nvSpPr>
        <p:spPr>
          <a:xfrm>
            <a:off x="0" y="692696"/>
            <a:ext cx="9144000" cy="6165304"/>
          </a:xfrm>
          <a:prstGeom prst="rect">
            <a:avLst/>
          </a:prstGeom>
        </p:spPr>
        <p:txBody>
          <a:bodyPr>
            <a:normAutofit/>
          </a:bodyPr>
          <a:lstStyle/>
          <a:p>
            <a:pPr marL="0" indent="0">
              <a:buNone/>
            </a:pPr>
            <a:endParaRPr lang="el-GR" sz="2400" dirty="0" smtClean="0">
              <a:solidFill>
                <a:srgbClr val="00B050"/>
              </a:solidFill>
            </a:endParaRPr>
          </a:p>
          <a:p>
            <a:pPr marL="0" indent="0">
              <a:buNone/>
            </a:pPr>
            <a:endParaRPr lang="el-GR" sz="2400" dirty="0" smtClean="0">
              <a:solidFill>
                <a:srgbClr val="00B050"/>
              </a:solidFill>
            </a:endParaRPr>
          </a:p>
          <a:p>
            <a:pPr>
              <a:buFont typeface="Wingdings" pitchFamily="2" charset="2"/>
              <a:buChar char="§"/>
            </a:pPr>
            <a:r>
              <a:rPr lang="el-GR" sz="2400" dirty="0" smtClean="0">
                <a:solidFill>
                  <a:srgbClr val="00B050"/>
                </a:solidFill>
              </a:rPr>
              <a:t>Χωριζόμαστε σε πέντε ομάδες και ψάχνουμε πληροφορίες σχετικά με τις συνέπειες </a:t>
            </a:r>
            <a:r>
              <a:rPr lang="el-GR" sz="2400" dirty="0">
                <a:solidFill>
                  <a:srgbClr val="00B050"/>
                </a:solidFill>
              </a:rPr>
              <a:t>της αποξήρανσης των λιμνών και των ποταμών στη διαθεσιμότητα του </a:t>
            </a:r>
            <a:r>
              <a:rPr lang="el-GR" sz="2400" dirty="0" smtClean="0">
                <a:solidFill>
                  <a:srgbClr val="00B050"/>
                </a:solidFill>
              </a:rPr>
              <a:t>νερού. Έπειτα, κάθε ομάδα μοιράζεται το υλικό με τις άλλες και όλοι μαζί φτιάχνουν ένα άρθρο εμπλουτισμένο με εικόνες.</a:t>
            </a:r>
            <a:r>
              <a:rPr lang="en-US" sz="2400" dirty="0" smtClean="0">
                <a:solidFill>
                  <a:srgbClr val="00B050"/>
                </a:solidFill>
              </a:rPr>
              <a:t>K</a:t>
            </a:r>
            <a:r>
              <a:rPr lang="el-GR" sz="2400" dirty="0" smtClean="0">
                <a:solidFill>
                  <a:srgbClr val="00B050"/>
                </a:solidFill>
              </a:rPr>
              <a:t>άντε κλικ </a:t>
            </a:r>
            <a:r>
              <a:rPr lang="el-GR" sz="2400" dirty="0" smtClean="0">
                <a:solidFill>
                  <a:srgbClr val="00B050"/>
                </a:solidFill>
                <a:hlinkClick r:id="rId4" action="ppaction://hlinkfile"/>
              </a:rPr>
              <a:t>εδώ</a:t>
            </a:r>
            <a:r>
              <a:rPr lang="el-GR" sz="2400" dirty="0" smtClean="0">
                <a:solidFill>
                  <a:srgbClr val="00B050"/>
                </a:solidFill>
              </a:rPr>
              <a:t> για να γράψετε το άρθρο σας. Τέλος, στείλτε το με  </a:t>
            </a:r>
            <a:r>
              <a:rPr lang="en-US" sz="2400" dirty="0" smtClean="0">
                <a:solidFill>
                  <a:srgbClr val="00B050"/>
                </a:solidFill>
              </a:rPr>
              <a:t>e-mail </a:t>
            </a:r>
            <a:r>
              <a:rPr lang="el-GR" sz="2400" dirty="0" smtClean="0">
                <a:solidFill>
                  <a:srgbClr val="00B050"/>
                </a:solidFill>
              </a:rPr>
              <a:t>στην ιστοσελίδα </a:t>
            </a:r>
            <a:r>
              <a:rPr lang="en-US" sz="2400" dirty="0" smtClean="0">
                <a:solidFill>
                  <a:srgbClr val="00B050"/>
                </a:solidFill>
                <a:hlinkClick r:id="rId5"/>
              </a:rPr>
              <a:t>http</a:t>
            </a:r>
            <a:r>
              <a:rPr lang="en-US" sz="2400" dirty="0">
                <a:solidFill>
                  <a:srgbClr val="00B050"/>
                </a:solidFill>
                <a:hlinkClick r:id="rId5"/>
              </a:rPr>
              <a:t>://</a:t>
            </a:r>
            <a:r>
              <a:rPr lang="en-US" sz="2400" dirty="0" smtClean="0">
                <a:solidFill>
                  <a:srgbClr val="00B050"/>
                </a:solidFill>
                <a:hlinkClick r:id="rId5"/>
              </a:rPr>
              <a:t>www.greenpeace.org/greece/el/</a:t>
            </a:r>
            <a:r>
              <a:rPr lang="el-GR" sz="2400" dirty="0">
                <a:solidFill>
                  <a:srgbClr val="00B050"/>
                </a:solidFill>
              </a:rPr>
              <a:t> </a:t>
            </a:r>
            <a:r>
              <a:rPr lang="el-GR" sz="2400" dirty="0" smtClean="0">
                <a:solidFill>
                  <a:srgbClr val="00B050"/>
                </a:solidFill>
              </a:rPr>
              <a:t>και εκφράστε την επιθυμία σας να δημοσιευτεί.</a:t>
            </a:r>
            <a:endParaRPr lang="el-GR" sz="2400" dirty="0" smtClean="0"/>
          </a:p>
          <a:p>
            <a:pPr marL="0" indent="0">
              <a:buNone/>
            </a:pPr>
            <a:r>
              <a:rPr lang="el-GR" sz="2400" dirty="0" smtClean="0"/>
              <a:t>Πολλές φορές στη προσπάθεια μας να χρησιμοποιήσουμε το νερό των ποταμών και των λιμνών δημιουργούμε σοβαρά προβλήματα ρύπανσης. Η ρύπανση το καθιστά λογικά ακατάλληλο για τη ζωή φυτικών και ζωικών οργανισμών και ταυτόχρονα απαγορευτικό για δική μας χρήση. Για αυτό ο άνθρωπος θα πρέπει να προσέχει τις ενέργειες ώστε το μέλλον του να είναι </a:t>
            </a:r>
            <a:r>
              <a:rPr lang="el-GR" sz="2400" b="1" dirty="0" smtClean="0"/>
              <a:t>βιώσιμο</a:t>
            </a:r>
            <a:r>
              <a:rPr lang="el-GR" sz="2400" dirty="0" smtClean="0"/>
              <a:t>.</a:t>
            </a:r>
          </a:p>
          <a:p>
            <a:pPr marL="0" indent="0">
              <a:buNone/>
            </a:pPr>
            <a:endParaRPr lang="el-GR" sz="2400" dirty="0" smtClean="0"/>
          </a:p>
          <a:p>
            <a:pPr marL="0" indent="0">
              <a:buNone/>
            </a:pPr>
            <a:endParaRPr lang="el-GR" sz="2400" dirty="0"/>
          </a:p>
          <a:p>
            <a:pPr marL="0" indent="0">
              <a:buNone/>
            </a:pPr>
            <a:endParaRPr lang="el-GR" sz="2400" dirty="0"/>
          </a:p>
        </p:txBody>
      </p:sp>
      <p:sp>
        <p:nvSpPr>
          <p:cNvPr id="5" name="Rectangle 4"/>
          <p:cNvSpPr/>
          <p:nvPr/>
        </p:nvSpPr>
        <p:spPr>
          <a:xfrm>
            <a:off x="251521" y="0"/>
            <a:ext cx="6998036" cy="707886"/>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endParaRPr lang="el-GR" sz="4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Title 6"/>
          <p:cNvSpPr>
            <a:spLocks noGrp="1"/>
          </p:cNvSpPr>
          <p:nvPr>
            <p:ph type="title"/>
          </p:nvPr>
        </p:nvSpPr>
        <p:spPr>
          <a:xfrm>
            <a:off x="-540568" y="119553"/>
            <a:ext cx="8208912" cy="468779"/>
          </a:xfrm>
        </p:spPr>
        <p:txBody>
          <a:bodyPr>
            <a:noAutofit/>
          </a:bodyPr>
          <a:lstStyle/>
          <a:p>
            <a:r>
              <a:rPr lang="el-GR" b="1" dirty="0" smtClean="0">
                <a:solidFill>
                  <a:srgbClr val="00B0F0"/>
                </a:solidFill>
                <a:effectLst>
                  <a:outerShdw blurRad="38100" dist="38100" dir="2700000" algn="tl">
                    <a:srgbClr val="000000">
                      <a:alpha val="43137"/>
                    </a:srgbClr>
                  </a:outerShdw>
                </a:effectLst>
              </a:rPr>
              <a:t>Σερφ</a:t>
            </a:r>
            <a:r>
              <a:rPr lang="el-GR" b="1" dirty="0">
                <a:solidFill>
                  <a:srgbClr val="00B0F0"/>
                </a:solidFill>
                <a:effectLst>
                  <a:outerShdw blurRad="38100" dist="38100" dir="2700000" algn="tl">
                    <a:srgbClr val="000000">
                      <a:alpha val="43137"/>
                    </a:srgbClr>
                  </a:outerShdw>
                </a:effectLst>
              </a:rPr>
              <a:t>ά</a:t>
            </a:r>
            <a:r>
              <a:rPr lang="el-GR" b="1" dirty="0" smtClean="0">
                <a:solidFill>
                  <a:srgbClr val="00B0F0"/>
                </a:solidFill>
                <a:effectLst>
                  <a:outerShdw blurRad="38100" dist="38100" dir="2700000" algn="tl">
                    <a:srgbClr val="000000">
                      <a:alpha val="43137"/>
                    </a:srgbClr>
                  </a:outerShdw>
                </a:effectLst>
              </a:rPr>
              <a:t>ρισμα στο </a:t>
            </a:r>
            <a:r>
              <a:rPr lang="en-US" b="1" dirty="0" smtClean="0">
                <a:solidFill>
                  <a:srgbClr val="00B0F0"/>
                </a:solidFill>
                <a:effectLst>
                  <a:outerShdw blurRad="38100" dist="38100" dir="2700000" algn="tl">
                    <a:srgbClr val="000000">
                      <a:alpha val="43137"/>
                    </a:srgbClr>
                  </a:outerShdw>
                </a:effectLst>
              </a:rPr>
              <a:t>internet!</a:t>
            </a:r>
            <a:r>
              <a:rPr lang="el-GR" b="1" dirty="0" smtClean="0">
                <a:solidFill>
                  <a:srgbClr val="00B0F0"/>
                </a:solidFill>
                <a:effectLst>
                  <a:outerShdw blurRad="38100" dist="38100" dir="2700000" algn="tl">
                    <a:srgbClr val="000000">
                      <a:alpha val="43137"/>
                    </a:srgbClr>
                  </a:outerShdw>
                </a:effectLst>
              </a:rPr>
              <a:t>!</a:t>
            </a:r>
            <a:endParaRPr lang="el-GR" b="1" dirty="0">
              <a:solidFill>
                <a:srgbClr val="00B0F0"/>
              </a:solidFill>
              <a:effectLst>
                <a:outerShdw blurRad="38100" dist="38100" dir="2700000" algn="tl">
                  <a:srgbClr val="000000">
                    <a:alpha val="43137"/>
                  </a:srgbClr>
                </a:outerShdw>
              </a:effectLst>
            </a:endParaRPr>
          </a:p>
        </p:txBody>
      </p:sp>
      <p:sp>
        <p:nvSpPr>
          <p:cNvPr id="2" name="Slide Number Placeholder 1"/>
          <p:cNvSpPr>
            <a:spLocks noGrp="1"/>
          </p:cNvSpPr>
          <p:nvPr>
            <p:ph type="sldNum" sz="quarter" idx="12"/>
          </p:nvPr>
        </p:nvSpPr>
        <p:spPr/>
        <p:txBody>
          <a:bodyPr/>
          <a:lstStyle/>
          <a:p>
            <a:fld id="{D7D5E355-AB7A-4094-9E50-A94A6218A8B2}" type="slidenum">
              <a:rPr lang="el-GR" smtClean="0"/>
              <a:t>10</a:t>
            </a:fld>
            <a:endParaRPr lang="el-GR"/>
          </a:p>
        </p:txBody>
      </p:sp>
      <p:sp>
        <p:nvSpPr>
          <p:cNvPr id="8" name="Action Button: Home 7">
            <a:hlinkClick r:id="" action="ppaction://hlinkshowjump?jump=firstslide" highlightClick="1"/>
          </p:cNvPr>
          <p:cNvSpPr/>
          <p:nvPr/>
        </p:nvSpPr>
        <p:spPr>
          <a:xfrm>
            <a:off x="2906564" y="6478940"/>
            <a:ext cx="396044" cy="302858"/>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Action Button: Forward or Next 8">
            <a:hlinkClick r:id="" action="ppaction://hlinkshowjump?jump=nextslide" highlightClick="1"/>
          </p:cNvPr>
          <p:cNvSpPr/>
          <p:nvPr/>
        </p:nvSpPr>
        <p:spPr>
          <a:xfrm>
            <a:off x="1367644" y="6525344"/>
            <a:ext cx="648072" cy="256455"/>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Action Button: Back or Previous 9">
            <a:hlinkClick r:id="" action="ppaction://hlinkshowjump?jump=previousslide" highlightClick="1"/>
          </p:cNvPr>
          <p:cNvSpPr/>
          <p:nvPr/>
        </p:nvSpPr>
        <p:spPr>
          <a:xfrm>
            <a:off x="2027052" y="6525343"/>
            <a:ext cx="721258" cy="256455"/>
          </a:xfrm>
          <a:prstGeom prst="actionButtonBackPrevious">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10342480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08704" y="-747464"/>
            <a:ext cx="8229600" cy="1143000"/>
          </a:xfrm>
        </p:spPr>
        <p:txBody>
          <a:bodyPr/>
          <a:lstStyle/>
          <a:p>
            <a:endParaRPr lang="el-GR" dirty="0"/>
          </a:p>
        </p:txBody>
      </p:sp>
      <p:sp>
        <p:nvSpPr>
          <p:cNvPr id="3" name="Content Placeholder 2"/>
          <p:cNvSpPr>
            <a:spLocks noGrp="1"/>
          </p:cNvSpPr>
          <p:nvPr>
            <p:ph idx="1"/>
          </p:nvPr>
        </p:nvSpPr>
        <p:spPr>
          <a:xfrm>
            <a:off x="0" y="0"/>
            <a:ext cx="9144000" cy="6861854"/>
          </a:xfrm>
          <a:prstGeom prst="rect">
            <a:avLst/>
          </a:prstGeom>
          <a:ln w="76200">
            <a:solidFill>
              <a:srgbClr val="00B050"/>
            </a:solidFill>
          </a:ln>
          <a:effectLst>
            <a:glow rad="101600">
              <a:schemeClr val="accent5">
                <a:satMod val="175000"/>
                <a:alpha val="40000"/>
              </a:schemeClr>
            </a:glow>
          </a:effectLst>
        </p:spPr>
        <p:txBody>
          <a:bodyPr/>
          <a:lstStyle/>
          <a:p>
            <a:pPr marL="0" indent="0" algn="ctr">
              <a:buNone/>
            </a:pPr>
            <a:r>
              <a:rPr lang="el-GR" sz="4400" i="1" dirty="0" smtClean="0">
                <a:solidFill>
                  <a:srgbClr val="00B050"/>
                </a:solidFill>
                <a:effectLst>
                  <a:glow rad="101600">
                    <a:schemeClr val="accent2">
                      <a:satMod val="175000"/>
                      <a:alpha val="40000"/>
                    </a:schemeClr>
                  </a:glow>
                </a:effectLst>
              </a:rPr>
              <a:t>Γεωγραφικό γλωσσάριο</a:t>
            </a:r>
          </a:p>
          <a:p>
            <a:pPr marL="0" indent="0">
              <a:buNone/>
            </a:pPr>
            <a:r>
              <a:rPr lang="el-GR" sz="2400" b="1" dirty="0" smtClean="0"/>
              <a:t>Άρδευση: </a:t>
            </a:r>
            <a:r>
              <a:rPr lang="el-GR" sz="2400" dirty="0" smtClean="0"/>
              <a:t>το πότισμα της γης. </a:t>
            </a:r>
          </a:p>
          <a:p>
            <a:pPr marL="0" indent="0">
              <a:buNone/>
            </a:pPr>
            <a:r>
              <a:rPr lang="el-GR" sz="2400" b="1" dirty="0" smtClean="0"/>
              <a:t>Ύδρευση: </a:t>
            </a:r>
            <a:r>
              <a:rPr lang="el-GR" sz="2400" dirty="0" smtClean="0"/>
              <a:t>άντληση και προμήθειανερού για την παροχή σε μια περιοχή.</a:t>
            </a:r>
          </a:p>
          <a:p>
            <a:pPr marL="0" indent="0">
              <a:buNone/>
            </a:pPr>
            <a:r>
              <a:rPr lang="el-GR" sz="2400" b="1" dirty="0" smtClean="0"/>
              <a:t>Αποξήρανση: </a:t>
            </a:r>
            <a:r>
              <a:rPr lang="el-GR" sz="2400" dirty="0" smtClean="0"/>
              <a:t>διαδικασία, με την οποία απομακρύνεται το νερό μιας λίμνης.</a:t>
            </a:r>
          </a:p>
          <a:p>
            <a:pPr marL="0" indent="0">
              <a:buNone/>
            </a:pPr>
            <a:r>
              <a:rPr lang="el-GR" sz="2400" b="1" dirty="0" smtClean="0"/>
              <a:t>Βιώσιμο: </a:t>
            </a:r>
            <a:r>
              <a:rPr lang="el-GR" sz="2400" dirty="0" smtClean="0"/>
              <a:t>καθετί, του οποίου ο τρόπος διαχείρισης είναι τέτοιος, ώστε να μπορεί να υπάρχει ως πηγή αγαθών για τις επόμενες γενιές.</a:t>
            </a:r>
          </a:p>
          <a:p>
            <a:pPr marL="0" indent="0">
              <a:buNone/>
            </a:pPr>
            <a:endParaRPr lang="el-GR"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3728" y="3429000"/>
            <a:ext cx="4752528" cy="2851220"/>
          </a:xfrm>
          <a:prstGeom prst="rect">
            <a:avLst/>
          </a:prstGeom>
        </p:spPr>
      </p:pic>
      <p:sp>
        <p:nvSpPr>
          <p:cNvPr id="5" name="Slide Number Placeholder 4"/>
          <p:cNvSpPr>
            <a:spLocks noGrp="1"/>
          </p:cNvSpPr>
          <p:nvPr>
            <p:ph type="sldNum" sz="quarter" idx="12"/>
          </p:nvPr>
        </p:nvSpPr>
        <p:spPr/>
        <p:txBody>
          <a:bodyPr/>
          <a:lstStyle/>
          <a:p>
            <a:fld id="{D7D5E355-AB7A-4094-9E50-A94A6218A8B2}" type="slidenum">
              <a:rPr lang="el-GR" smtClean="0"/>
              <a:t>11</a:t>
            </a:fld>
            <a:endParaRPr lang="el-GR"/>
          </a:p>
        </p:txBody>
      </p:sp>
      <p:sp>
        <p:nvSpPr>
          <p:cNvPr id="6" name="Action Button: Home 5">
            <a:hlinkClick r:id="" action="ppaction://hlinkshowjump?jump=firstslide" highlightClick="1"/>
          </p:cNvPr>
          <p:cNvSpPr/>
          <p:nvPr/>
        </p:nvSpPr>
        <p:spPr>
          <a:xfrm>
            <a:off x="2939486" y="6382734"/>
            <a:ext cx="396044" cy="385343"/>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7" name="Action Button: Forward or Next 6">
            <a:hlinkClick r:id="" action="ppaction://hlinkshowjump?jump=nextslide" highlightClick="1"/>
          </p:cNvPr>
          <p:cNvSpPr/>
          <p:nvPr/>
        </p:nvSpPr>
        <p:spPr>
          <a:xfrm>
            <a:off x="2196325" y="6511622"/>
            <a:ext cx="648072" cy="251698"/>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8" name="Action Button: Back or Previous 7">
            <a:hlinkClick r:id="" action="ppaction://hlinkshowjump?jump=previousslide" highlightClick="1"/>
          </p:cNvPr>
          <p:cNvSpPr/>
          <p:nvPr/>
        </p:nvSpPr>
        <p:spPr>
          <a:xfrm>
            <a:off x="1475067" y="6511622"/>
            <a:ext cx="721258" cy="256454"/>
          </a:xfrm>
          <a:prstGeom prst="actionButtonBackPrevious">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1449357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928992" cy="807166"/>
          </a:xfrm>
          <a:effectLst>
            <a:glow rad="228600">
              <a:schemeClr val="accent4">
                <a:satMod val="175000"/>
                <a:alpha val="40000"/>
              </a:schemeClr>
            </a:glow>
          </a:effectLst>
        </p:spPr>
        <p:style>
          <a:lnRef idx="2">
            <a:schemeClr val="accent5"/>
          </a:lnRef>
          <a:fillRef idx="1">
            <a:schemeClr val="lt1"/>
          </a:fillRef>
          <a:effectRef idx="0">
            <a:schemeClr val="accent5"/>
          </a:effectRef>
          <a:fontRef idx="minor">
            <a:schemeClr val="dk1"/>
          </a:fontRef>
        </p:style>
        <p:txBody>
          <a:bodyPr>
            <a:normAutofit/>
          </a:bodyPr>
          <a:lstStyle/>
          <a:p>
            <a:r>
              <a:rPr lang="el-GR" sz="4000" i="1" dirty="0" smtClean="0">
                <a:solidFill>
                  <a:srgbClr val="33CC33"/>
                </a:solidFill>
                <a:effectLst>
                  <a:outerShdw blurRad="38100" dist="38100" dir="2700000" algn="tl">
                    <a:srgbClr val="000000">
                      <a:alpha val="43137"/>
                    </a:srgbClr>
                  </a:outerShdw>
                </a:effectLst>
                <a:latin typeface="Comic Sans MS" pitchFamily="66" charset="0"/>
                <a:hlinkClick r:id="rId2" action="ppaction://hlinksldjump"/>
              </a:rPr>
              <a:t>Τετράδιο εργασιών</a:t>
            </a:r>
            <a:endParaRPr lang="el-GR" sz="4000" i="1" dirty="0">
              <a:solidFill>
                <a:srgbClr val="33CC33"/>
              </a:solidFill>
              <a:effectLst>
                <a:outerShdw blurRad="38100" dist="38100" dir="2700000" algn="tl">
                  <a:srgbClr val="000000">
                    <a:alpha val="43137"/>
                  </a:srgbClr>
                </a:outerShdw>
              </a:effectLst>
              <a:latin typeface="Comic Sans MS" pitchFamily="66" charset="0"/>
            </a:endParaRPr>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9512" y="4149080"/>
            <a:ext cx="2592288" cy="2437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0385" y="4172676"/>
            <a:ext cx="2622739"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Callout 5"/>
          <p:cNvSpPr/>
          <p:nvPr/>
        </p:nvSpPr>
        <p:spPr>
          <a:xfrm>
            <a:off x="1835696" y="1196752"/>
            <a:ext cx="5616624" cy="3168352"/>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2400" i="1" dirty="0" smtClean="0"/>
              <a:t>Η ζωή στα ποτάμια και τις λίμνες της Ελλάδας</a:t>
            </a:r>
          </a:p>
          <a:p>
            <a:pPr algn="ctr"/>
            <a:endParaRPr lang="el-GR" sz="2400" dirty="0" smtClean="0">
              <a:effectLst>
                <a:outerShdw blurRad="38100" dist="38100" dir="2700000" algn="tl">
                  <a:srgbClr val="000000">
                    <a:alpha val="43137"/>
                  </a:srgbClr>
                </a:outerShdw>
              </a:effectLst>
            </a:endParaRPr>
          </a:p>
          <a:p>
            <a:pPr algn="ctr"/>
            <a:r>
              <a:rPr lang="el-GR" sz="2200" dirty="0" smtClean="0">
                <a:effectLst>
                  <a:outerShdw blurRad="38100" dist="38100" dir="2700000" algn="tl">
                    <a:srgbClr val="000000">
                      <a:alpha val="43137"/>
                    </a:srgbClr>
                  </a:outerShdw>
                </a:effectLst>
              </a:rPr>
              <a:t>Μαθαίνουμε διασκεδάζοντας!!!</a:t>
            </a:r>
          </a:p>
          <a:p>
            <a:pPr marL="342900" indent="-342900" algn="ctr">
              <a:buFont typeface="Wingdings" pitchFamily="2" charset="2"/>
              <a:buChar char="ü"/>
            </a:pPr>
            <a:r>
              <a:rPr lang="el-GR" sz="2200" dirty="0" smtClean="0">
                <a:effectLst>
                  <a:outerShdw blurRad="38100" dist="38100" dir="2700000" algn="tl">
                    <a:srgbClr val="000000">
                      <a:alpha val="43137"/>
                    </a:srgbClr>
                  </a:outerShdw>
                </a:effectLst>
                <a:hlinkClick r:id="rId5" action="ppaction://hlinksldjump"/>
              </a:rPr>
              <a:t>Πάμε εκδρομή;;;</a:t>
            </a:r>
            <a:endParaRPr lang="el-GR" sz="2200" dirty="0" smtClean="0">
              <a:effectLst>
                <a:outerShdw blurRad="38100" dist="38100" dir="2700000" algn="tl">
                  <a:srgbClr val="000000">
                    <a:alpha val="43137"/>
                  </a:srgbClr>
                </a:outerShdw>
              </a:effectLst>
            </a:endParaRPr>
          </a:p>
          <a:p>
            <a:pPr marL="342900" indent="-342900" algn="ctr">
              <a:buFont typeface="Wingdings" pitchFamily="2" charset="2"/>
              <a:buChar char="ü"/>
            </a:pPr>
            <a:r>
              <a:rPr lang="el-GR" sz="2200" dirty="0" smtClean="0">
                <a:effectLst>
                  <a:outerShdw blurRad="38100" dist="38100" dir="2700000" algn="tl">
                    <a:srgbClr val="000000">
                      <a:alpha val="43137"/>
                    </a:srgbClr>
                  </a:outerShdw>
                </a:effectLst>
                <a:hlinkClick r:id="rId6" action="ppaction://hlinksldjump"/>
              </a:rPr>
              <a:t>Ζωγραφική!!!</a:t>
            </a:r>
            <a:endParaRPr lang="el-GR" sz="2200" dirty="0" smtClean="0">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D7D5E355-AB7A-4094-9E50-A94A6218A8B2}" type="slidenum">
              <a:rPr lang="el-GR" smtClean="0"/>
              <a:t>12</a:t>
            </a:fld>
            <a:endParaRPr lang="el-GR"/>
          </a:p>
        </p:txBody>
      </p:sp>
      <p:sp>
        <p:nvSpPr>
          <p:cNvPr id="7" name="Action Button: Home 6">
            <a:hlinkClick r:id="" action="ppaction://hlinkshowjump?jump=firstslide" highlightClick="1"/>
          </p:cNvPr>
          <p:cNvSpPr/>
          <p:nvPr/>
        </p:nvSpPr>
        <p:spPr>
          <a:xfrm>
            <a:off x="2880296" y="6408413"/>
            <a:ext cx="396044" cy="385343"/>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8" name="Action Button: Forward or Next 7">
            <a:hlinkClick r:id="" action="ppaction://hlinkshowjump?jump=nextslide" highlightClick="1"/>
          </p:cNvPr>
          <p:cNvSpPr/>
          <p:nvPr/>
        </p:nvSpPr>
        <p:spPr>
          <a:xfrm>
            <a:off x="2145792" y="6537300"/>
            <a:ext cx="648072" cy="25645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Action Button: Back or Previous 8">
            <a:hlinkClick r:id="" action="ppaction://hlinkshowjump?jump=previousslide" highlightClick="1"/>
          </p:cNvPr>
          <p:cNvSpPr/>
          <p:nvPr/>
        </p:nvSpPr>
        <p:spPr>
          <a:xfrm>
            <a:off x="1406030" y="6537301"/>
            <a:ext cx="721258" cy="25645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9067266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prstGeom prst="rect">
            <a:avLst/>
          </a:prstGeom>
        </p:spPr>
        <p:style>
          <a:lnRef idx="1">
            <a:schemeClr val="accent2"/>
          </a:lnRef>
          <a:fillRef idx="2">
            <a:schemeClr val="accent2"/>
          </a:fillRef>
          <a:effectRef idx="1">
            <a:schemeClr val="accent2"/>
          </a:effectRef>
          <a:fontRef idx="minor">
            <a:schemeClr val="dk1"/>
          </a:fontRef>
        </p:style>
        <p:txBody>
          <a:bodyPr>
            <a:normAutofit/>
          </a:bodyPr>
          <a:lstStyle/>
          <a:p>
            <a:pPr>
              <a:buFont typeface="Wingdings" pitchFamily="2" charset="2"/>
              <a:buChar char="Ø"/>
            </a:pPr>
            <a:endParaRPr lang="el-GR" sz="2400" dirty="0" smtClean="0"/>
          </a:p>
          <a:p>
            <a:pPr marL="0" indent="0">
              <a:buNone/>
            </a:pPr>
            <a:endParaRPr lang="el-GR" sz="2400" dirty="0" smtClean="0"/>
          </a:p>
          <a:p>
            <a:pPr marL="0" indent="0">
              <a:buNone/>
            </a:pPr>
            <a:endParaRPr lang="el-GR" sz="2400" dirty="0"/>
          </a:p>
          <a:p>
            <a:pPr>
              <a:buFont typeface="Wingdings" pitchFamily="2" charset="2"/>
              <a:buChar char="Ø"/>
            </a:pPr>
            <a:r>
              <a:rPr lang="el-GR" sz="2400" dirty="0" smtClean="0"/>
              <a:t>Στα πλαίσια του μαθήματος πάμε εκδρομή στο φράγμα των ποταμών Αμαρίου Κρήτης. Κατά της διάρκεια της εκδρομής καταγράφουμε στο τετράδιο εργασιών:</a:t>
            </a:r>
          </a:p>
          <a:p>
            <a:r>
              <a:rPr lang="el-GR" sz="2400" dirty="0" smtClean="0"/>
              <a:t> τις παρατηρήσεις,εντυπώσεις</a:t>
            </a:r>
          </a:p>
          <a:p>
            <a:pPr marL="0" indent="0">
              <a:buNone/>
            </a:pPr>
            <a:r>
              <a:rPr lang="el-GR" sz="2400" dirty="0" smtClean="0"/>
              <a:t>....................................................................................................................................................................................................................................................................................................................................................................................................................................................................................</a:t>
            </a:r>
          </a:p>
          <a:p>
            <a:pPr>
              <a:buFont typeface="Wingdings" pitchFamily="2" charset="2"/>
              <a:buChar char="Ø"/>
            </a:pPr>
            <a:r>
              <a:rPr lang="el-GR" sz="2400" dirty="0" smtClean="0"/>
              <a:t>Γυρνώντας στην τάξη χωριζόμαστε σε δύο ομάδες. Η πρώτη αναλαμβάνει να γράψει ένα άρθρο για τη χρησιμότητα του φράγματος στο περιβάλλον και η δεύτερη να το εμπλουτίσει με φωτογραφικό υλικό που έχει συλλέξει από την εκδρομή. Κάντε κλικ </a:t>
            </a:r>
            <a:r>
              <a:rPr lang="el-GR" sz="2400" dirty="0" smtClean="0">
                <a:hlinkClick r:id="rId2" action="ppaction://hlinkfile"/>
              </a:rPr>
              <a:t>εδώ</a:t>
            </a:r>
            <a:r>
              <a:rPr lang="el-GR" sz="2400" dirty="0" smtClean="0"/>
              <a:t> για να γράψετε το άρθρο σας.Τέλος, παρουσιάζουμε το άρθρο στην τάξη.</a:t>
            </a:r>
          </a:p>
        </p:txBody>
      </p:sp>
      <p:sp>
        <p:nvSpPr>
          <p:cNvPr id="7" name="Rectangle 6"/>
          <p:cNvSpPr/>
          <p:nvPr/>
        </p:nvSpPr>
        <p:spPr>
          <a:xfrm>
            <a:off x="1761057" y="368895"/>
            <a:ext cx="4973541" cy="923330"/>
          </a:xfrm>
          <a:prstGeom prst="rect">
            <a:avLst/>
          </a:prstGeom>
          <a:noFill/>
        </p:spPr>
        <p:txBody>
          <a:bodyPr wrap="none" lIns="91440" tIns="45720" rIns="91440" bIns="45720">
            <a:prstTxWarp prst="textInflateBottom">
              <a:avLst/>
            </a:prstTxWarp>
            <a:spAutoFit/>
            <a:scene3d>
              <a:camera prst="orthographicFront">
                <a:rot lat="0" lon="0" rev="0"/>
              </a:camera>
              <a:lightRig rig="glow" dir="t">
                <a:rot lat="0" lon="0" rev="3600000"/>
              </a:lightRig>
            </a:scene3d>
            <a:sp3d extrusionH="57150" prstMaterial="softEdge">
              <a:bevelT w="29210" h="16510"/>
              <a:contourClr>
                <a:schemeClr val="accent4">
                  <a:alpha val="95000"/>
                </a:schemeClr>
              </a:contourClr>
            </a:sp3d>
          </a:bodyPr>
          <a:lstStyle/>
          <a:p>
            <a:pPr algn="ctr"/>
            <a:r>
              <a:rPr lang="el-GR"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63500">
                    <a:schemeClr val="accent2">
                      <a:satMod val="175000"/>
                      <a:alpha val="40000"/>
                    </a:schemeClr>
                  </a:glow>
                  <a:outerShdw blurRad="88000" dist="50800" dir="5040000" algn="tl">
                    <a:schemeClr val="accent4">
                      <a:tint val="80000"/>
                      <a:satMod val="250000"/>
                      <a:alpha val="45000"/>
                    </a:schemeClr>
                  </a:outerShdw>
                </a:effectLst>
              </a:rPr>
              <a:t>Πάμε εκδρομή;;;</a:t>
            </a:r>
            <a:endParaRPr 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63500">
                  <a:schemeClr val="accent2">
                    <a:satMod val="175000"/>
                    <a:alpha val="40000"/>
                  </a:schemeClr>
                </a:glow>
                <a:outerShdw blurRad="88000" dist="50800" dir="5040000" algn="tl">
                  <a:schemeClr val="accent4">
                    <a:tint val="80000"/>
                    <a:satMod val="250000"/>
                    <a:alpha val="45000"/>
                  </a:schemeClr>
                </a:outerShdw>
              </a:effectLst>
            </a:endParaRPr>
          </a:p>
        </p:txBody>
      </p:sp>
      <p:sp>
        <p:nvSpPr>
          <p:cNvPr id="2" name="Slide Number Placeholder 1"/>
          <p:cNvSpPr>
            <a:spLocks noGrp="1"/>
          </p:cNvSpPr>
          <p:nvPr>
            <p:ph type="sldNum" sz="quarter" idx="12"/>
          </p:nvPr>
        </p:nvSpPr>
        <p:spPr/>
        <p:txBody>
          <a:bodyPr/>
          <a:lstStyle/>
          <a:p>
            <a:fld id="{D7D5E355-AB7A-4094-9E50-A94A6218A8B2}" type="slidenum">
              <a:rPr lang="el-GR" smtClean="0"/>
              <a:t>13</a:t>
            </a:fld>
            <a:endParaRPr lang="el-GR"/>
          </a:p>
        </p:txBody>
      </p:sp>
      <p:sp>
        <p:nvSpPr>
          <p:cNvPr id="5" name="Action Button: Home 4">
            <a:hlinkClick r:id="" action="ppaction://hlinkshowjump?jump=firstslide" highlightClick="1"/>
          </p:cNvPr>
          <p:cNvSpPr/>
          <p:nvPr/>
        </p:nvSpPr>
        <p:spPr>
          <a:xfrm>
            <a:off x="3678182" y="6393336"/>
            <a:ext cx="396044" cy="385343"/>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 name="Action Button: Forward or Next 5">
            <a:hlinkClick r:id="" action="ppaction://hlinkshowjump?jump=nextslide" highlightClick="1"/>
          </p:cNvPr>
          <p:cNvSpPr/>
          <p:nvPr/>
        </p:nvSpPr>
        <p:spPr>
          <a:xfrm>
            <a:off x="2843808" y="6537099"/>
            <a:ext cx="648072" cy="241580"/>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8" name="Action Button: Back or Previous 7">
            <a:hlinkClick r:id="" action="ppaction://hlinkshowjump?jump=previousslide" highlightClick="1"/>
          </p:cNvPr>
          <p:cNvSpPr/>
          <p:nvPr/>
        </p:nvSpPr>
        <p:spPr>
          <a:xfrm>
            <a:off x="2122550" y="6537098"/>
            <a:ext cx="721258" cy="241580"/>
          </a:xfrm>
          <a:prstGeom prst="actionButtonBackPrevious">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5934383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0" y="0"/>
            <a:ext cx="9144000" cy="6858000"/>
          </a:xfrm>
        </p:spPr>
        <p:style>
          <a:lnRef idx="1">
            <a:schemeClr val="accent4"/>
          </a:lnRef>
          <a:fillRef idx="2">
            <a:schemeClr val="accent4"/>
          </a:fillRef>
          <a:effectRef idx="1">
            <a:schemeClr val="accent4"/>
          </a:effectRef>
          <a:fontRef idx="minor">
            <a:schemeClr val="dk1"/>
          </a:fontRef>
        </p:style>
        <p:txBody>
          <a:bodyPr>
            <a:normAutofit/>
          </a:bodyPr>
          <a:lstStyle/>
          <a:p>
            <a:pPr marL="0" indent="0">
              <a:buNone/>
            </a:pPr>
            <a:endParaRPr lang="el-GR" sz="2400" dirty="0" smtClean="0"/>
          </a:p>
          <a:p>
            <a:pPr marL="0" indent="0">
              <a:buNone/>
            </a:pPr>
            <a:endParaRPr lang="el-GR" sz="2400" dirty="0"/>
          </a:p>
          <a:p>
            <a:pPr marL="0" indent="0">
              <a:buNone/>
            </a:pPr>
            <a:r>
              <a:rPr lang="el-GR" sz="2400" dirty="0" smtClean="0">
                <a:solidFill>
                  <a:srgbClr val="0070C0"/>
                </a:solidFill>
              </a:rPr>
              <a:t>Πως φαντάζεσαι ότι θα ήταν η ζωή μας με ελάχιστο νερό; </a:t>
            </a:r>
            <a:r>
              <a:rPr lang="el-GR" sz="2400" b="1" dirty="0" smtClean="0">
                <a:solidFill>
                  <a:srgbClr val="0070C0"/>
                </a:solidFill>
              </a:rPr>
              <a:t>Πες το με μια ζωγραφιά</a:t>
            </a:r>
            <a:r>
              <a:rPr lang="el-GR" sz="2400" dirty="0" smtClean="0">
                <a:solidFill>
                  <a:srgbClr val="0070C0"/>
                </a:solidFill>
              </a:rPr>
              <a:t>(Χρησιμοποίησε το πρόγραμμα ζωγραφικής του υπολογιστή)!!!</a:t>
            </a:r>
            <a:endParaRPr lang="el-GR" sz="2400" dirty="0">
              <a:solidFill>
                <a:srgbClr val="0070C0"/>
              </a:solidFill>
            </a:endParaRPr>
          </a:p>
        </p:txBody>
      </p:sp>
      <p:sp>
        <p:nvSpPr>
          <p:cNvPr id="2" name="Title 1"/>
          <p:cNvSpPr>
            <a:spLocks noGrp="1"/>
          </p:cNvSpPr>
          <p:nvPr>
            <p:ph type="title"/>
          </p:nvPr>
        </p:nvSpPr>
        <p:spPr>
          <a:xfrm>
            <a:off x="395536" y="10684"/>
            <a:ext cx="8229600" cy="994122"/>
          </a:xfrm>
        </p:spPr>
        <p:txBody>
          <a:bodyPr>
            <a:scene3d>
              <a:camera prst="orthographicFront"/>
              <a:lightRig rig="threePt" dir="t"/>
            </a:scene3d>
            <a:sp3d extrusionH="57150">
              <a:bevelT h="25400" prst="softRound"/>
            </a:sp3d>
          </a:bodyPr>
          <a:lstStyle/>
          <a:p>
            <a:r>
              <a:rPr lang="el-GR" dirty="0" smtClean="0">
                <a:solidFill>
                  <a:srgbClr val="E32803"/>
                </a:solidFill>
                <a:effectLst>
                  <a:glow rad="63500">
                    <a:schemeClr val="accent2">
                      <a:satMod val="175000"/>
                      <a:alpha val="40000"/>
                    </a:schemeClr>
                  </a:glow>
                  <a:reflection blurRad="6350" stA="55000" endA="300" endPos="45500" dir="5400000" sy="-100000" algn="bl" rotWithShape="0"/>
                </a:effectLst>
              </a:rPr>
              <a:t>Ζωγραφικήηηη!!!</a:t>
            </a:r>
            <a:endParaRPr lang="el-GR" dirty="0">
              <a:solidFill>
                <a:srgbClr val="E32803"/>
              </a:solidFill>
              <a:effectLst>
                <a:glow rad="63500">
                  <a:schemeClr val="accent2">
                    <a:satMod val="175000"/>
                    <a:alpha val="40000"/>
                  </a:schemeClr>
                </a:glow>
                <a:reflection blurRad="6350" stA="55000" endA="300" endPos="45500" dir="5400000" sy="-100000" algn="bl" rotWithShape="0"/>
              </a:effectLst>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1840" y="2204864"/>
            <a:ext cx="5805488" cy="4348512"/>
          </a:xfrm>
          <a:prstGeom prst="rect">
            <a:avLst/>
          </a:prstGeom>
        </p:spPr>
      </p:pic>
      <p:sp>
        <p:nvSpPr>
          <p:cNvPr id="3" name="Slide Number Placeholder 2"/>
          <p:cNvSpPr>
            <a:spLocks noGrp="1"/>
          </p:cNvSpPr>
          <p:nvPr>
            <p:ph type="sldNum" sz="quarter" idx="12"/>
          </p:nvPr>
        </p:nvSpPr>
        <p:spPr/>
        <p:txBody>
          <a:bodyPr/>
          <a:lstStyle/>
          <a:p>
            <a:fld id="{D7D5E355-AB7A-4094-9E50-A94A6218A8B2}" type="slidenum">
              <a:rPr lang="el-GR" smtClean="0"/>
              <a:t>14</a:t>
            </a:fld>
            <a:endParaRPr lang="el-GR"/>
          </a:p>
        </p:txBody>
      </p:sp>
      <p:sp>
        <p:nvSpPr>
          <p:cNvPr id="7" name="Action Button: Home 6">
            <a:hlinkClick r:id="" action="ppaction://hlinkshowjump?jump=firstslide" highlightClick="1"/>
          </p:cNvPr>
          <p:cNvSpPr/>
          <p:nvPr/>
        </p:nvSpPr>
        <p:spPr>
          <a:xfrm>
            <a:off x="2563224" y="6424488"/>
            <a:ext cx="396044" cy="385343"/>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8" name="Action Button: Forward or Next 7">
            <a:hlinkClick r:id="" action="ppaction://hlinkshowjump?jump=nextslide" highlightClick="1"/>
          </p:cNvPr>
          <p:cNvSpPr/>
          <p:nvPr/>
        </p:nvSpPr>
        <p:spPr>
          <a:xfrm>
            <a:off x="1836874" y="6553375"/>
            <a:ext cx="648072" cy="256455"/>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Action Button: Back or Previous 8">
            <a:hlinkClick r:id="" action="ppaction://hlinkshowjump?jump=previousslide" highlightClick="1"/>
          </p:cNvPr>
          <p:cNvSpPr/>
          <p:nvPr/>
        </p:nvSpPr>
        <p:spPr>
          <a:xfrm>
            <a:off x="1115616" y="6553376"/>
            <a:ext cx="721258" cy="256455"/>
          </a:xfrm>
          <a:prstGeom prst="actionButtonBackPrevious">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3013239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0632"/>
            <a:ext cx="9144000" cy="6957392"/>
          </a:xfrm>
        </p:spPr>
        <p:style>
          <a:lnRef idx="0">
            <a:scrgbClr r="0" g="0" b="0"/>
          </a:lnRef>
          <a:fillRef idx="1002">
            <a:schemeClr val="lt2"/>
          </a:fillRef>
          <a:effectRef idx="0">
            <a:scrgbClr r="0" g="0" b="0"/>
          </a:effectRef>
          <a:fontRef idx="major"/>
        </p:style>
        <p:txBody>
          <a:bodyPr/>
          <a:lstStyle/>
          <a:p>
            <a:pPr marL="0" indent="0" algn="ctr">
              <a:buNone/>
            </a:pPr>
            <a:endParaRPr lang="el-GR" sz="4400" dirty="0" smtClean="0"/>
          </a:p>
          <a:p>
            <a:pPr marL="0" indent="0" algn="ctr">
              <a:buNone/>
            </a:pPr>
            <a:r>
              <a:rPr lang="el-GR" sz="4400" dirty="0" smtClean="0"/>
              <a:t>Βιβλίο Δασκάλου</a:t>
            </a:r>
          </a:p>
          <a:p>
            <a:endParaRPr lang="el-GR" sz="4400" dirty="0"/>
          </a:p>
          <a:p>
            <a:r>
              <a:rPr lang="el-GR" sz="2800" dirty="0" smtClean="0">
                <a:solidFill>
                  <a:schemeClr val="bg2">
                    <a:lumMod val="75000"/>
                  </a:schemeClr>
                </a:solidFill>
                <a:hlinkClick r:id="rId3" action="ppaction://hlinksldjump"/>
              </a:rPr>
              <a:t>Διδακτικοί στόχοι</a:t>
            </a:r>
            <a:endParaRPr lang="el-GR" sz="2800" dirty="0" smtClean="0">
              <a:solidFill>
                <a:schemeClr val="bg2">
                  <a:lumMod val="75000"/>
                </a:schemeClr>
              </a:solidFill>
            </a:endParaRPr>
          </a:p>
          <a:p>
            <a:r>
              <a:rPr lang="el-GR" sz="2800" dirty="0" smtClean="0">
                <a:solidFill>
                  <a:schemeClr val="bg2">
                    <a:lumMod val="75000"/>
                  </a:schemeClr>
                </a:solidFill>
                <a:hlinkClick r:id="rId4" action="ppaction://hlinksldjump"/>
              </a:rPr>
              <a:t>Μεθοδολογική προσέγγιση</a:t>
            </a:r>
            <a:endParaRPr lang="el-GR" sz="2800" dirty="0" smtClean="0">
              <a:solidFill>
                <a:schemeClr val="bg2">
                  <a:lumMod val="75000"/>
                </a:schemeClr>
              </a:solidFill>
            </a:endParaRPr>
          </a:p>
          <a:p>
            <a:r>
              <a:rPr lang="el-GR" sz="2800" dirty="0" smtClean="0">
                <a:solidFill>
                  <a:schemeClr val="bg2">
                    <a:lumMod val="75000"/>
                  </a:schemeClr>
                </a:solidFill>
                <a:hlinkClick r:id="rId5" action="ppaction://hlinksldjump"/>
              </a:rPr>
              <a:t>Πρόσθετο υλικό για τη διδασκαλία</a:t>
            </a:r>
            <a:endParaRPr lang="el-GR" sz="2800" dirty="0" smtClean="0">
              <a:solidFill>
                <a:schemeClr val="bg2">
                  <a:lumMod val="75000"/>
                </a:schemeClr>
              </a:solidFill>
            </a:endParaRPr>
          </a:p>
          <a:p>
            <a:pPr marL="0" indent="0">
              <a:buNone/>
            </a:pPr>
            <a:endParaRPr lang="el-GR" sz="4400" dirty="0" smtClean="0"/>
          </a:p>
          <a:p>
            <a:pPr marL="0" indent="0" algn="ctr">
              <a:buNone/>
            </a:pPr>
            <a:endParaRPr lang="el-GR" sz="4400" dirty="0" smtClean="0"/>
          </a:p>
          <a:p>
            <a:pPr marL="0" indent="0">
              <a:buNone/>
            </a:pPr>
            <a:endParaRPr lang="el-GR" sz="4400" dirty="0" smtClean="0"/>
          </a:p>
          <a:p>
            <a:pPr marL="0" indent="0">
              <a:buNone/>
            </a:pPr>
            <a:endParaRPr lang="el-GR" dirty="0"/>
          </a:p>
        </p:txBody>
      </p:sp>
      <p:sp>
        <p:nvSpPr>
          <p:cNvPr id="4" name="Slide Number Placeholder 3"/>
          <p:cNvSpPr>
            <a:spLocks noGrp="1"/>
          </p:cNvSpPr>
          <p:nvPr>
            <p:ph type="sldNum" sz="quarter" idx="12"/>
          </p:nvPr>
        </p:nvSpPr>
        <p:spPr/>
        <p:txBody>
          <a:bodyPr/>
          <a:lstStyle/>
          <a:p>
            <a:fld id="{D7D5E355-AB7A-4094-9E50-A94A6218A8B2}" type="slidenum">
              <a:rPr lang="el-GR" smtClean="0"/>
              <a:t>15</a:t>
            </a:fld>
            <a:endParaRPr lang="el-GR"/>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68144" y="4522000"/>
            <a:ext cx="3142857" cy="2270274"/>
          </a:xfrm>
          <a:prstGeom prst="rect">
            <a:avLst/>
          </a:prstGeom>
        </p:spPr>
      </p:pic>
      <p:sp>
        <p:nvSpPr>
          <p:cNvPr id="7" name="Action Button: Home 6">
            <a:hlinkClick r:id="" action="ppaction://hlinkshowjump?jump=firstslide" highlightClick="1"/>
          </p:cNvPr>
          <p:cNvSpPr/>
          <p:nvPr/>
        </p:nvSpPr>
        <p:spPr>
          <a:xfrm>
            <a:off x="1546785" y="6430156"/>
            <a:ext cx="396044" cy="385343"/>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79712" y="4522000"/>
            <a:ext cx="3261672" cy="2250554"/>
          </a:xfrm>
          <a:prstGeom prst="rect">
            <a:avLst/>
          </a:prstGeom>
        </p:spPr>
      </p:pic>
      <p:sp>
        <p:nvSpPr>
          <p:cNvPr id="9" name="Action Button: Forward or Next 8">
            <a:hlinkClick r:id="" action="ppaction://hlinkshowjump?jump=nextslide" highlightClick="1"/>
          </p:cNvPr>
          <p:cNvSpPr/>
          <p:nvPr/>
        </p:nvSpPr>
        <p:spPr>
          <a:xfrm>
            <a:off x="742623" y="6555766"/>
            <a:ext cx="648072" cy="259733"/>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Action Button: Back or Previous 9">
            <a:hlinkClick r:id="" action="ppaction://hlinkshowjump?jump=previousslide" highlightClick="1"/>
          </p:cNvPr>
          <p:cNvSpPr/>
          <p:nvPr/>
        </p:nvSpPr>
        <p:spPr>
          <a:xfrm>
            <a:off x="0" y="6559044"/>
            <a:ext cx="721258" cy="256455"/>
          </a:xfrm>
          <a:prstGeom prst="actionButtonBackPrevious">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32338411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style>
          <a:lnRef idx="0">
            <a:scrgbClr r="0" g="0" b="0"/>
          </a:lnRef>
          <a:fillRef idx="1002">
            <a:schemeClr val="lt2"/>
          </a:fillRef>
          <a:effectRef idx="0">
            <a:scrgbClr r="0" g="0" b="0"/>
          </a:effectRef>
          <a:fontRef idx="major"/>
        </p:style>
        <p:txBody>
          <a:bodyPr>
            <a:normAutofit fontScale="92500" lnSpcReduction="10000"/>
          </a:bodyPr>
          <a:lstStyle/>
          <a:p>
            <a:pPr marL="0" indent="0">
              <a:buNone/>
            </a:pPr>
            <a:endParaRPr lang="el-GR" sz="2600" dirty="0" smtClean="0"/>
          </a:p>
          <a:p>
            <a:pPr marL="0" indent="0">
              <a:buNone/>
            </a:pPr>
            <a:endParaRPr lang="el-GR" sz="2600" dirty="0"/>
          </a:p>
          <a:p>
            <a:pPr marL="0" indent="0">
              <a:buNone/>
            </a:pPr>
            <a:endParaRPr lang="el-GR" sz="2600" dirty="0" smtClean="0"/>
          </a:p>
          <a:p>
            <a:pPr marL="0" indent="0">
              <a:buNone/>
            </a:pPr>
            <a:endParaRPr lang="el-GR" sz="2600" dirty="0"/>
          </a:p>
          <a:p>
            <a:pPr marL="0" indent="0">
              <a:buNone/>
            </a:pPr>
            <a:r>
              <a:rPr lang="el-GR" sz="2600" dirty="0" smtClean="0"/>
              <a:t>     </a:t>
            </a:r>
            <a:r>
              <a:rPr lang="el-GR" sz="3000" b="1" dirty="0" smtClean="0"/>
              <a:t>Διδακτικοί στόχοι:</a:t>
            </a:r>
          </a:p>
          <a:p>
            <a:pPr>
              <a:buFont typeface="Wingdings" pitchFamily="2" charset="2"/>
              <a:buChar char="ü"/>
            </a:pPr>
            <a:r>
              <a:rPr lang="el-GR" sz="2600" dirty="0"/>
              <a:t>Να γνωρίσουν μερικές από τις αιτίες και συνέπειες της έλλειψης του νερού</a:t>
            </a:r>
            <a:r>
              <a:rPr lang="el-GR" sz="2600" dirty="0" smtClean="0"/>
              <a:t>. </a:t>
            </a:r>
          </a:p>
          <a:p>
            <a:pPr>
              <a:buFont typeface="Wingdings" pitchFamily="2" charset="2"/>
              <a:buChar char="ü"/>
            </a:pPr>
            <a:r>
              <a:rPr lang="el-GR" sz="2600" dirty="0" smtClean="0"/>
              <a:t>Να μάθουν τη σημασία των ποταμών και των λιμνών στη ζωή των ανθρώπων.</a:t>
            </a:r>
          </a:p>
          <a:p>
            <a:pPr>
              <a:buFont typeface="Wingdings" pitchFamily="2" charset="2"/>
              <a:buChar char="ü"/>
            </a:pPr>
            <a:r>
              <a:rPr lang="el-GR" sz="2600" dirty="0" smtClean="0"/>
              <a:t>Να ερευνούν και να καταγράφουν πληροφορίες σχετικά με το κεφάλαιο και την έλλειψη νερού.</a:t>
            </a:r>
          </a:p>
          <a:p>
            <a:pPr>
              <a:buFont typeface="Wingdings" pitchFamily="2" charset="2"/>
              <a:buChar char="ü"/>
            </a:pPr>
            <a:r>
              <a:rPr lang="el-GR" sz="2600" dirty="0" smtClean="0"/>
              <a:t>Να καλλιεργηθεί η κριτική σκέψη των παιδιών σχετικά με το θέμα.</a:t>
            </a:r>
          </a:p>
          <a:p>
            <a:pPr>
              <a:buFont typeface="Wingdings" pitchFamily="2" charset="2"/>
              <a:buChar char="ü"/>
            </a:pPr>
            <a:r>
              <a:rPr lang="el-GR" sz="2600" dirty="0" smtClean="0"/>
              <a:t>Να </a:t>
            </a:r>
            <a:r>
              <a:rPr lang="el-GR" sz="2600" dirty="0"/>
              <a:t>εκτιμούν ένα βιώσιμο τρόπο ζωής που θα σέβεται το περιβάλλον. Να προβληματίζονται ,δηλαδή, για μία ορθολογική χρήση του γλυκού νερού της </a:t>
            </a:r>
            <a:r>
              <a:rPr lang="el-GR" sz="2600" dirty="0" smtClean="0"/>
              <a:t>χώρας.</a:t>
            </a:r>
          </a:p>
          <a:p>
            <a:pPr>
              <a:buFont typeface="Wingdings" pitchFamily="2" charset="2"/>
              <a:buChar char="ü"/>
            </a:pPr>
            <a:r>
              <a:rPr lang="el-GR" sz="2600" dirty="0" smtClean="0"/>
              <a:t>Να </a:t>
            </a:r>
            <a:r>
              <a:rPr lang="el-GR" sz="2600" dirty="0"/>
              <a:t>αναπτύσσουν μια προσωπική συναισθηματική και ηθική σχέση με το φυσικό περιβάλλον και συγκεκριμένα να μάθουν να σέβονται το νερό ως αγαθό</a:t>
            </a:r>
            <a:r>
              <a:rPr lang="el-GR" sz="2600" dirty="0" smtClean="0"/>
              <a:t>.</a:t>
            </a:r>
          </a:p>
          <a:p>
            <a:pPr marL="0" indent="0">
              <a:buNone/>
            </a:pPr>
            <a:endParaRPr lang="el-GR" dirty="0"/>
          </a:p>
        </p:txBody>
      </p:sp>
      <p:sp>
        <p:nvSpPr>
          <p:cNvPr id="4" name="Slide Number Placeholder 3"/>
          <p:cNvSpPr>
            <a:spLocks noGrp="1"/>
          </p:cNvSpPr>
          <p:nvPr>
            <p:ph type="sldNum" sz="quarter" idx="12"/>
          </p:nvPr>
        </p:nvSpPr>
        <p:spPr/>
        <p:txBody>
          <a:bodyPr/>
          <a:lstStyle/>
          <a:p>
            <a:fld id="{D7D5E355-AB7A-4094-9E50-A94A6218A8B2}" type="slidenum">
              <a:rPr lang="el-GR" smtClean="0"/>
              <a:t>16</a:t>
            </a:fld>
            <a:endParaRPr lang="el-GR"/>
          </a:p>
        </p:txBody>
      </p:sp>
      <p:sp>
        <p:nvSpPr>
          <p:cNvPr id="5" name="Title 4"/>
          <p:cNvSpPr>
            <a:spLocks noGrp="1"/>
          </p:cNvSpPr>
          <p:nvPr>
            <p:ph type="title"/>
          </p:nvPr>
        </p:nvSpPr>
        <p:spPr/>
        <p:txBody>
          <a:bodyPr/>
          <a:lstStyle/>
          <a:p>
            <a:r>
              <a:rPr lang="el-GR" dirty="0" smtClean="0"/>
              <a:t>Βιβλίο Δασκάλου</a:t>
            </a:r>
            <a:endParaRPr lang="el-GR" dirty="0"/>
          </a:p>
        </p:txBody>
      </p:sp>
      <p:sp>
        <p:nvSpPr>
          <p:cNvPr id="6" name="Action Button: Home 5">
            <a:hlinkClick r:id="" action="ppaction://hlinkshowjump?jump=firstslide" highlightClick="1"/>
          </p:cNvPr>
          <p:cNvSpPr/>
          <p:nvPr/>
        </p:nvSpPr>
        <p:spPr>
          <a:xfrm>
            <a:off x="4301970" y="6438461"/>
            <a:ext cx="396044" cy="385343"/>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7" name="Action Button: Forward or Next 6">
            <a:hlinkClick r:id="" action="ppaction://hlinkshowjump?jump=nextslide" highlightClick="1"/>
          </p:cNvPr>
          <p:cNvSpPr/>
          <p:nvPr/>
        </p:nvSpPr>
        <p:spPr>
          <a:xfrm>
            <a:off x="3565066" y="6502904"/>
            <a:ext cx="648072" cy="256455"/>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8" name="Action Button: Back or Previous 7">
            <a:hlinkClick r:id="" action="ppaction://hlinkshowjump?jump=previousslide" highlightClick="1"/>
          </p:cNvPr>
          <p:cNvSpPr/>
          <p:nvPr/>
        </p:nvSpPr>
        <p:spPr>
          <a:xfrm>
            <a:off x="2843808" y="6502904"/>
            <a:ext cx="721258" cy="256455"/>
          </a:xfrm>
          <a:prstGeom prst="actionButtonBackPrevious">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7508628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style>
          <a:lnRef idx="0">
            <a:scrgbClr r="0" g="0" b="0"/>
          </a:lnRef>
          <a:fillRef idx="1002">
            <a:schemeClr val="lt2"/>
          </a:fillRef>
          <a:effectRef idx="0">
            <a:scrgbClr r="0" g="0" b="0"/>
          </a:effectRef>
          <a:fontRef idx="major"/>
        </p:style>
        <p:txBody>
          <a:bodyPr>
            <a:normAutofit fontScale="92500" lnSpcReduction="10000"/>
          </a:bodyPr>
          <a:lstStyle/>
          <a:p>
            <a:pPr marL="0" indent="0">
              <a:buNone/>
            </a:pPr>
            <a:endParaRPr lang="el-GR" dirty="0" smtClean="0"/>
          </a:p>
          <a:p>
            <a:pPr marL="0" indent="0" algn="ctr">
              <a:buNone/>
            </a:pPr>
            <a:r>
              <a:rPr lang="el-GR" sz="4800" dirty="0" smtClean="0"/>
              <a:t>Βιβλίο Δασκάλου</a:t>
            </a:r>
            <a:endParaRPr lang="el-GR" sz="4800" dirty="0"/>
          </a:p>
          <a:p>
            <a:pPr marL="0" indent="0">
              <a:buNone/>
            </a:pPr>
            <a:endParaRPr lang="el-GR" dirty="0"/>
          </a:p>
          <a:p>
            <a:pPr marL="0" indent="0">
              <a:buNone/>
            </a:pPr>
            <a:r>
              <a:rPr lang="el-GR" b="1" dirty="0" smtClean="0"/>
              <a:t>Μεθοδολογική προσέγγιση:</a:t>
            </a:r>
          </a:p>
          <a:p>
            <a:pPr marL="0" indent="0">
              <a:buNone/>
            </a:pPr>
            <a:r>
              <a:rPr lang="el-GR" dirty="0" smtClean="0"/>
              <a:t>Στα </a:t>
            </a:r>
            <a:r>
              <a:rPr lang="el-GR" dirty="0"/>
              <a:t>πλαίσια της ομαδοσυνεργατικής μάθησης </a:t>
            </a:r>
            <a:r>
              <a:rPr lang="el-GR" dirty="0" smtClean="0"/>
              <a:t>η τάξη είναι χωρισμένη σε ομάδες. Κάθε μαθητής διαθέτει έναν υπολογιστή. Εφόσον το βιβλίο είναι σε ηλεκτρονική μορφή ο δάσκαλος έχει καθοδηγητικό και  υποστηρικτικό χαρακτήρα. Οι δραστηριότητες γίνονται ηλεκτρονικά με εξαίρεση την εκδρομή που προτείνεται στο τετράδιο εργασιών, η οποία βασίζεται στις αρχές της βιωματικής μάθησης. Ο διάλογος και οι ερωταποκρίσεις είναι βασικά εργαλεία, ενώ σημαντικό ρόλο έχει και η αισθητική αγωγή.</a:t>
            </a:r>
          </a:p>
          <a:p>
            <a:endParaRPr lang="el-GR" dirty="0"/>
          </a:p>
        </p:txBody>
      </p:sp>
      <p:sp>
        <p:nvSpPr>
          <p:cNvPr id="4" name="Slide Number Placeholder 3"/>
          <p:cNvSpPr>
            <a:spLocks noGrp="1"/>
          </p:cNvSpPr>
          <p:nvPr>
            <p:ph type="sldNum" sz="quarter" idx="12"/>
          </p:nvPr>
        </p:nvSpPr>
        <p:spPr/>
        <p:txBody>
          <a:bodyPr/>
          <a:lstStyle/>
          <a:p>
            <a:fld id="{D7D5E355-AB7A-4094-9E50-A94A6218A8B2}" type="slidenum">
              <a:rPr lang="el-GR" smtClean="0"/>
              <a:t>17</a:t>
            </a:fld>
            <a:endParaRPr lang="el-GR"/>
          </a:p>
        </p:txBody>
      </p:sp>
      <p:sp>
        <p:nvSpPr>
          <p:cNvPr id="5" name="Action Button: Home 4">
            <a:hlinkClick r:id="" action="ppaction://hlinkshowjump?jump=firstslide" highlightClick="1"/>
          </p:cNvPr>
          <p:cNvSpPr/>
          <p:nvPr/>
        </p:nvSpPr>
        <p:spPr>
          <a:xfrm>
            <a:off x="2843808" y="6420259"/>
            <a:ext cx="396044" cy="385343"/>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 name="Action Button: Forward or Next 5">
            <a:hlinkClick r:id="" action="ppaction://hlinkshowjump?jump=nextslide" highlightClick="1"/>
          </p:cNvPr>
          <p:cNvSpPr/>
          <p:nvPr/>
        </p:nvSpPr>
        <p:spPr>
          <a:xfrm>
            <a:off x="2060166" y="6484704"/>
            <a:ext cx="648072" cy="256455"/>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7" name="Action Button: Back or Previous 6">
            <a:hlinkClick r:id="" action="ppaction://hlinkshowjump?jump=previousslide" highlightClick="1"/>
          </p:cNvPr>
          <p:cNvSpPr/>
          <p:nvPr/>
        </p:nvSpPr>
        <p:spPr>
          <a:xfrm>
            <a:off x="1331640" y="6484704"/>
            <a:ext cx="721258" cy="256455"/>
          </a:xfrm>
          <a:prstGeom prst="actionButtonBackPrevious">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9065505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style>
          <a:lnRef idx="0">
            <a:scrgbClr r="0" g="0" b="0"/>
          </a:lnRef>
          <a:fillRef idx="1002">
            <a:schemeClr val="lt2"/>
          </a:fillRef>
          <a:effectRef idx="0">
            <a:scrgbClr r="0" g="0" b="0"/>
          </a:effectRef>
          <a:fontRef idx="major"/>
        </p:style>
        <p:txBody>
          <a:bodyPr/>
          <a:lstStyle/>
          <a:p>
            <a:pPr marL="0" indent="0" algn="ctr">
              <a:buNone/>
            </a:pPr>
            <a:r>
              <a:rPr lang="el-GR" sz="4400" dirty="0" smtClean="0"/>
              <a:t>Βιβλίο Δασκάλου</a:t>
            </a:r>
          </a:p>
          <a:p>
            <a:pPr marL="0" indent="0">
              <a:buNone/>
            </a:pPr>
            <a:endParaRPr lang="el-GR" b="1" dirty="0"/>
          </a:p>
          <a:p>
            <a:pPr marL="0" indent="0">
              <a:buNone/>
            </a:pPr>
            <a:r>
              <a:rPr lang="el-GR" b="1" dirty="0" smtClean="0"/>
              <a:t>Πρόσθετο υλικό για τη διδασκαλία:</a:t>
            </a:r>
          </a:p>
          <a:p>
            <a:pPr marL="0" indent="0">
              <a:buNone/>
            </a:pPr>
            <a:r>
              <a:rPr lang="el-GR" dirty="0" smtClean="0"/>
              <a:t>Το μόνο εργαλείο που χρειάζεται για την επίτευξη της συγκεκριμένης διδασκαλίας είναι ο ηλεκτρονικός υπολογιστής.  </a:t>
            </a:r>
            <a:endParaRPr lang="el-GR" dirty="0"/>
          </a:p>
        </p:txBody>
      </p:sp>
      <p:sp>
        <p:nvSpPr>
          <p:cNvPr id="4" name="Slide Number Placeholder 3"/>
          <p:cNvSpPr>
            <a:spLocks noGrp="1"/>
          </p:cNvSpPr>
          <p:nvPr>
            <p:ph type="sldNum" sz="quarter" idx="12"/>
          </p:nvPr>
        </p:nvSpPr>
        <p:spPr/>
        <p:txBody>
          <a:bodyPr/>
          <a:lstStyle/>
          <a:p>
            <a:fld id="{D7D5E355-AB7A-4094-9E50-A94A6218A8B2}" type="slidenum">
              <a:rPr lang="el-GR" smtClean="0"/>
              <a:t>18</a:t>
            </a:fld>
            <a:endParaRPr lang="el-GR"/>
          </a:p>
        </p:txBody>
      </p:sp>
      <p:sp>
        <p:nvSpPr>
          <p:cNvPr id="6" name="Action Button: Home 5">
            <a:hlinkClick r:id="" action="ppaction://hlinkshowjump?jump=firstslide" highlightClick="1"/>
          </p:cNvPr>
          <p:cNvSpPr/>
          <p:nvPr/>
        </p:nvSpPr>
        <p:spPr>
          <a:xfrm>
            <a:off x="2718966" y="6446470"/>
            <a:ext cx="396044" cy="385343"/>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3968" y="3338370"/>
            <a:ext cx="4283174" cy="3429000"/>
          </a:xfrm>
          <a:prstGeom prst="rect">
            <a:avLst/>
          </a:prstGeom>
        </p:spPr>
      </p:pic>
      <p:sp>
        <p:nvSpPr>
          <p:cNvPr id="8" name="Action Button: Forward or Next 7">
            <a:hlinkClick r:id="" action="ppaction://hlinkshowjump?jump=nextslide" highlightClick="1"/>
          </p:cNvPr>
          <p:cNvSpPr/>
          <p:nvPr/>
        </p:nvSpPr>
        <p:spPr>
          <a:xfrm>
            <a:off x="1980890" y="6510915"/>
            <a:ext cx="648072" cy="256455"/>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Action Button: Back or Previous 8">
            <a:hlinkClick r:id="" action="ppaction://hlinkshowjump?jump=previousslide" highlightClick="1"/>
          </p:cNvPr>
          <p:cNvSpPr/>
          <p:nvPr/>
        </p:nvSpPr>
        <p:spPr>
          <a:xfrm>
            <a:off x="1259632" y="6510915"/>
            <a:ext cx="721258" cy="256455"/>
          </a:xfrm>
          <a:prstGeom prst="actionButtonBackPrevious">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502015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8088" y="6772"/>
            <a:ext cx="9144000" cy="1402904"/>
          </a:xfrm>
          <a:ln w="76200">
            <a:solidFill>
              <a:srgbClr val="33CC33"/>
            </a:solidFill>
          </a:ln>
          <a:scene3d>
            <a:camera prst="orthographicFront"/>
            <a:lightRig rig="threePt" dir="t"/>
          </a:scene3d>
          <a:sp3d>
            <a:bevelT w="152400" h="50800" prst="softRound"/>
          </a:sp3d>
        </p:spPr>
        <p:style>
          <a:lnRef idx="2">
            <a:schemeClr val="accent4"/>
          </a:lnRef>
          <a:fillRef idx="1">
            <a:schemeClr val="lt1"/>
          </a:fillRef>
          <a:effectRef idx="0">
            <a:schemeClr val="accent4"/>
          </a:effectRef>
          <a:fontRef idx="minor">
            <a:schemeClr val="dk1"/>
          </a:fontRef>
        </p:style>
        <p:txBody>
          <a:bodyPr anchor="ctr" anchorCtr="1">
            <a:prstTxWarp prst="textDoubleWave1">
              <a:avLst/>
            </a:prstTxWarp>
            <a:normAutofit fontScale="90000"/>
          </a:bodyPr>
          <a:lstStyle/>
          <a:p>
            <a:r>
              <a:rPr lang="el-GR" sz="3600" i="1" u="sng" dirty="0" smtClean="0">
                <a:solidFill>
                  <a:srgbClr val="00B0F0"/>
                </a:solidFill>
                <a:effectLst>
                  <a:outerShdw blurRad="38100" dist="38100" dir="2700000" algn="tl">
                    <a:srgbClr val="000000">
                      <a:alpha val="43137"/>
                    </a:srgbClr>
                  </a:outerShdw>
                </a:effectLst>
                <a:latin typeface="Comic Sans MS" pitchFamily="66" charset="0"/>
              </a:rPr>
              <a:t/>
            </a:r>
            <a:br>
              <a:rPr lang="el-GR" sz="3600" i="1" u="sng" dirty="0" smtClean="0">
                <a:solidFill>
                  <a:srgbClr val="00B0F0"/>
                </a:solidFill>
                <a:effectLst>
                  <a:outerShdw blurRad="38100" dist="38100" dir="2700000" algn="tl">
                    <a:srgbClr val="000000">
                      <a:alpha val="43137"/>
                    </a:srgbClr>
                  </a:outerShdw>
                </a:effectLst>
                <a:latin typeface="Comic Sans MS" pitchFamily="66" charset="0"/>
              </a:rPr>
            </a:br>
            <a:r>
              <a:rPr lang="el-GR" sz="3600" u="sng" dirty="0" smtClean="0">
                <a:solidFill>
                  <a:srgbClr val="00B0F0"/>
                </a:solidFill>
                <a:latin typeface="Comic Sans MS" pitchFamily="66" charset="0"/>
                <a:hlinkClick r:id="rId2"/>
              </a:rPr>
              <a:t>Βιβλίο μαθητή</a:t>
            </a:r>
            <a:r>
              <a:rPr lang="el-GR" sz="3600" i="1" u="sng" dirty="0" smtClean="0">
                <a:solidFill>
                  <a:srgbClr val="00B0F0"/>
                </a:solidFill>
                <a:latin typeface="Comic Sans MS" pitchFamily="66" charset="0"/>
                <a:hlinkClick r:id="rId2"/>
              </a:rPr>
              <a:t/>
            </a:r>
            <a:br>
              <a:rPr lang="el-GR" sz="3600" i="1" u="sng" dirty="0" smtClean="0">
                <a:solidFill>
                  <a:srgbClr val="00B0F0"/>
                </a:solidFill>
                <a:latin typeface="Comic Sans MS" pitchFamily="66" charset="0"/>
                <a:hlinkClick r:id="rId2"/>
              </a:rPr>
            </a:br>
            <a:r>
              <a:rPr lang="el-GR" sz="3600" i="1" u="sng" dirty="0" smtClean="0">
                <a:solidFill>
                  <a:srgbClr val="00B0F0"/>
                </a:solidFill>
                <a:latin typeface="Comic Sans MS" pitchFamily="66" charset="0"/>
                <a:hlinkClick r:id="rId2"/>
              </a:rPr>
              <a:t>Η ζωή στα ποτάμια και τις λίμνες της Ελλάδας</a:t>
            </a:r>
            <a:r>
              <a:rPr lang="el-GR" sz="4000" i="1" u="sng" dirty="0" smtClean="0">
                <a:solidFill>
                  <a:srgbClr val="00B0F0"/>
                </a:solidFill>
                <a:latin typeface="Comic Sans MS" pitchFamily="66" charset="0"/>
                <a:hlinkClick r:id="rId2"/>
              </a:rPr>
              <a:t/>
            </a:r>
            <a:br>
              <a:rPr lang="el-GR" sz="4000" i="1" u="sng" dirty="0" smtClean="0">
                <a:solidFill>
                  <a:srgbClr val="00B0F0"/>
                </a:solidFill>
                <a:latin typeface="Comic Sans MS" pitchFamily="66" charset="0"/>
                <a:hlinkClick r:id="rId2"/>
              </a:rPr>
            </a:br>
            <a:endParaRPr lang="el-GR" sz="4000" i="1" u="sng" dirty="0">
              <a:solidFill>
                <a:srgbClr val="00B0F0"/>
              </a:solidFill>
              <a:latin typeface="Comic Sans MS" pitchFamily="66" charset="0"/>
            </a:endParaRPr>
          </a:p>
        </p:txBody>
      </p:sp>
      <p:sp>
        <p:nvSpPr>
          <p:cNvPr id="3" name="Θέση περιεχομένου 2"/>
          <p:cNvSpPr>
            <a:spLocks noGrp="1"/>
          </p:cNvSpPr>
          <p:nvPr>
            <p:ph idx="1"/>
          </p:nvPr>
        </p:nvSpPr>
        <p:spPr>
          <a:xfrm>
            <a:off x="0" y="1600200"/>
            <a:ext cx="9144000" cy="5257800"/>
          </a:xfrm>
        </p:spPr>
        <p:txBody>
          <a:bodyPr/>
          <a:lstStyle/>
          <a:p>
            <a:pPr>
              <a:buClr>
                <a:srgbClr val="D636CB"/>
              </a:buClr>
              <a:buSzPct val="90000"/>
            </a:pPr>
            <a:r>
              <a:rPr lang="el-GR" dirty="0" smtClean="0">
                <a:hlinkClick r:id="rId3" action="ppaction://hlinksldjump"/>
              </a:rPr>
              <a:t>Εισαγωγή</a:t>
            </a:r>
            <a:endParaRPr lang="el-GR" dirty="0" smtClean="0"/>
          </a:p>
          <a:p>
            <a:pPr>
              <a:buClr>
                <a:srgbClr val="D636CB"/>
              </a:buClr>
              <a:buSzPct val="90000"/>
            </a:pPr>
            <a:r>
              <a:rPr lang="el-GR" dirty="0" smtClean="0">
                <a:hlinkClick r:id="rId4" action="ppaction://hlinksldjump"/>
              </a:rPr>
              <a:t>Νερό=Ζωή</a:t>
            </a:r>
            <a:endParaRPr lang="el-GR" dirty="0"/>
          </a:p>
          <a:p>
            <a:pPr>
              <a:buClr>
                <a:srgbClr val="D636CB"/>
              </a:buClr>
              <a:buSzPct val="90000"/>
            </a:pPr>
            <a:r>
              <a:rPr lang="el-GR" dirty="0" smtClean="0">
                <a:hlinkClick r:id="rId5" action="ppaction://hlinksldjump"/>
              </a:rPr>
              <a:t>Ταξίδι στις τεχνητές λίμνες...</a:t>
            </a:r>
            <a:endParaRPr lang="el-GR" dirty="0" smtClean="0"/>
          </a:p>
          <a:p>
            <a:pPr>
              <a:buClr>
                <a:srgbClr val="D636CB"/>
              </a:buClr>
              <a:buSzPct val="90000"/>
            </a:pPr>
            <a:r>
              <a:rPr lang="el-GR" dirty="0" smtClean="0">
                <a:hlinkClick r:id="rId6" action="ppaction://hlinksldjump"/>
              </a:rPr>
              <a:t>Οι λίμνες που χάθηκαν...</a:t>
            </a:r>
            <a:endParaRPr lang="el-GR" dirty="0" smtClean="0"/>
          </a:p>
          <a:p>
            <a:pPr>
              <a:buClr>
                <a:srgbClr val="D636CB"/>
              </a:buClr>
              <a:buSzPct val="90000"/>
            </a:pPr>
            <a:r>
              <a:rPr lang="el-GR" dirty="0" smtClean="0">
                <a:hlinkClick r:id="rId7" action="ppaction://hlinksldjump"/>
              </a:rPr>
              <a:t>Και τώρα ζωγραφική!!!</a:t>
            </a:r>
            <a:endParaRPr lang="el-GR" dirty="0" smtClean="0"/>
          </a:p>
          <a:p>
            <a:pPr>
              <a:buClr>
                <a:srgbClr val="D636CB"/>
              </a:buClr>
              <a:buSzPct val="90000"/>
            </a:pPr>
            <a:r>
              <a:rPr lang="el-GR" dirty="0" smtClean="0">
                <a:hlinkClick r:id="rId8" action="ppaction://hlinksldjump"/>
              </a:rPr>
              <a:t>Σερφάρισμα στο </a:t>
            </a:r>
            <a:r>
              <a:rPr lang="en-US" dirty="0" smtClean="0">
                <a:hlinkClick r:id="rId8" action="ppaction://hlinksldjump"/>
              </a:rPr>
              <a:t>internet</a:t>
            </a:r>
            <a:r>
              <a:rPr lang="el-GR" dirty="0" smtClean="0">
                <a:hlinkClick r:id="rId8" action="ppaction://hlinksldjump"/>
              </a:rPr>
              <a:t>!!</a:t>
            </a:r>
            <a:endParaRPr lang="en-US" dirty="0" smtClean="0"/>
          </a:p>
          <a:p>
            <a:pPr>
              <a:buClr>
                <a:srgbClr val="D636CB"/>
              </a:buClr>
              <a:buSzPct val="90000"/>
            </a:pPr>
            <a:r>
              <a:rPr lang="el-GR" dirty="0" smtClean="0">
                <a:hlinkClick r:id="rId9" action="ppaction://hlinksldjump"/>
              </a:rPr>
              <a:t>Γεωγραφικό γλωσσάριο</a:t>
            </a:r>
            <a:endParaRPr lang="el-GR" dirty="0" smtClean="0"/>
          </a:p>
          <a:p>
            <a:pPr>
              <a:buClr>
                <a:srgbClr val="D636CB"/>
              </a:buClr>
              <a:buSzPct val="90000"/>
            </a:pPr>
            <a:endParaRPr lang="el-GR" dirty="0" smtClean="0"/>
          </a:p>
          <a:p>
            <a:pPr>
              <a:buClr>
                <a:srgbClr val="D636CB"/>
              </a:buClr>
              <a:buSzPct val="90000"/>
            </a:pPr>
            <a:endParaRPr lang="el-GR" dirty="0" smtClean="0"/>
          </a:p>
          <a:p>
            <a:pPr>
              <a:buFont typeface="Courier New" pitchFamily="49" charset="0"/>
              <a:buChar char="o"/>
            </a:pPr>
            <a:endParaRPr lang="el-GR" dirty="0"/>
          </a:p>
        </p:txBody>
      </p:sp>
      <p:pic>
        <p:nvPicPr>
          <p:cNvPr id="1026"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 y="5676500"/>
            <a:ext cx="1619672" cy="118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38148" y="1700808"/>
            <a:ext cx="3909408" cy="5004765"/>
          </a:xfrm>
          <a:prstGeom prst="rect">
            <a:avLst/>
          </a:prstGeom>
        </p:spPr>
      </p:pic>
      <p:sp>
        <p:nvSpPr>
          <p:cNvPr id="7" name="Action Button: Home 6">
            <a:hlinkClick r:id="" action="ppaction://hlinkshowjump?jump=firstslide" highlightClick="1"/>
          </p:cNvPr>
          <p:cNvSpPr/>
          <p:nvPr/>
        </p:nvSpPr>
        <p:spPr>
          <a:xfrm>
            <a:off x="2807804" y="6407025"/>
            <a:ext cx="396044" cy="385343"/>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 name="Slide Number Placeholder 3"/>
          <p:cNvSpPr>
            <a:spLocks noGrp="1"/>
          </p:cNvSpPr>
          <p:nvPr>
            <p:ph type="sldNum" sz="quarter" idx="12"/>
          </p:nvPr>
        </p:nvSpPr>
        <p:spPr/>
        <p:txBody>
          <a:bodyPr/>
          <a:lstStyle/>
          <a:p>
            <a:fld id="{D7D5E355-AB7A-4094-9E50-A94A6218A8B2}" type="slidenum">
              <a:rPr lang="el-GR" smtClean="0"/>
              <a:t>2</a:t>
            </a:fld>
            <a:endParaRPr lang="el-GR"/>
          </a:p>
        </p:txBody>
      </p:sp>
      <p:sp>
        <p:nvSpPr>
          <p:cNvPr id="9" name="Action Button: Forward or Next 8">
            <a:hlinkClick r:id="" action="ppaction://hlinkshowjump?jump=nextslide" highlightClick="1"/>
          </p:cNvPr>
          <p:cNvSpPr/>
          <p:nvPr/>
        </p:nvSpPr>
        <p:spPr>
          <a:xfrm>
            <a:off x="2015716" y="6493284"/>
            <a:ext cx="648072" cy="256455"/>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Action Button: Back or Previous 9">
            <a:hlinkClick r:id="" action="ppaction://hlinkshowjump?jump=previousslide" highlightClick="1"/>
          </p:cNvPr>
          <p:cNvSpPr/>
          <p:nvPr/>
        </p:nvSpPr>
        <p:spPr>
          <a:xfrm>
            <a:off x="1295636" y="6488523"/>
            <a:ext cx="720080" cy="261216"/>
          </a:xfrm>
          <a:prstGeom prst="actionButtonBackPrevious">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190472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404664"/>
            <a:ext cx="9144000" cy="6669360"/>
          </a:xfrm>
        </p:spPr>
        <p:txBody>
          <a:bodyPr>
            <a:prstTxWarp prst="textArchUp">
              <a:avLst/>
            </a:prstTxWarp>
          </a:bodyPr>
          <a:lstStyle/>
          <a:p>
            <a:pPr algn="l"/>
            <a:r>
              <a:rPr lang="el-GR" dirty="0" smtClean="0">
                <a:solidFill>
                  <a:schemeClr val="tx1"/>
                </a:solidFill>
              </a:rPr>
              <a:t>             </a:t>
            </a:r>
          </a:p>
          <a:p>
            <a:pPr algn="l"/>
            <a:r>
              <a:rPr lang="el-GR" dirty="0">
                <a:solidFill>
                  <a:schemeClr val="tx1"/>
                </a:solidFill>
              </a:rPr>
              <a:t> </a:t>
            </a:r>
            <a:r>
              <a:rPr lang="el-GR" dirty="0" smtClean="0">
                <a:solidFill>
                  <a:schemeClr val="tx1"/>
                </a:solidFill>
              </a:rPr>
              <a:t>             </a:t>
            </a:r>
            <a:r>
              <a:rPr lang="el-GR" dirty="0" smtClean="0">
                <a:solidFill>
                  <a:srgbClr val="33CC33"/>
                </a:solidFill>
                <a:effectLst>
                  <a:outerShdw blurRad="50800" dist="38100" dir="8100000" algn="tr" rotWithShape="0">
                    <a:prstClr val="black">
                      <a:alpha val="40000"/>
                    </a:prstClr>
                  </a:outerShdw>
                </a:effectLst>
              </a:rPr>
              <a:t>Στο κεφάλαιο αυτό θα μάθουμε:</a:t>
            </a:r>
            <a:endParaRPr lang="el-GR" dirty="0">
              <a:solidFill>
                <a:srgbClr val="33CC33"/>
              </a:solidFill>
              <a:effectLst>
                <a:outerShdw blurRad="50800" dist="38100" dir="8100000" algn="tr" rotWithShape="0">
                  <a:prstClr val="black">
                    <a:alpha val="40000"/>
                  </a:prstClr>
                </a:outerShdw>
              </a:effectLst>
            </a:endParaRPr>
          </a:p>
        </p:txBody>
      </p:sp>
      <p:sp>
        <p:nvSpPr>
          <p:cNvPr id="9" name="Cloud Callout 8"/>
          <p:cNvSpPr/>
          <p:nvPr/>
        </p:nvSpPr>
        <p:spPr>
          <a:xfrm>
            <a:off x="1043608" y="1340768"/>
            <a:ext cx="7920880" cy="3473534"/>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pitchFamily="2" charset="2"/>
              <a:buChar char="ü"/>
            </a:pPr>
            <a:r>
              <a:rPr lang="el-GR" sz="2400" dirty="0" smtClean="0"/>
              <a:t>Για τη σημασία των ποταμών και των λιμνών στη ζωή του ανθρώπου.</a:t>
            </a:r>
          </a:p>
          <a:p>
            <a:pPr marL="342900" indent="-342900" algn="ctr">
              <a:buFont typeface="Wingdings" pitchFamily="2" charset="2"/>
              <a:buChar char="ü"/>
            </a:pPr>
            <a:r>
              <a:rPr lang="el-GR" sz="2400" dirty="0" smtClean="0"/>
              <a:t>Για τις ανθρώπινες δραστηριότητες που ρυπαίνουν τα ποτάμια και τις λίμνες.</a:t>
            </a:r>
            <a:endParaRPr lang="el-GR" sz="2400"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735" y="5244166"/>
            <a:ext cx="1731963"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9752" y="5292427"/>
            <a:ext cx="1143000" cy="1143000"/>
          </a:xfrm>
          <a:prstGeom prst="rect">
            <a:avLst/>
          </a:prstGeom>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6136" y="4980100"/>
            <a:ext cx="3084495" cy="177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D7D5E355-AB7A-4094-9E50-A94A6218A8B2}" type="slidenum">
              <a:rPr lang="el-GR" smtClean="0"/>
              <a:t>3</a:t>
            </a:fld>
            <a:endParaRPr lang="el-GR"/>
          </a:p>
        </p:txBody>
      </p:sp>
      <p:sp>
        <p:nvSpPr>
          <p:cNvPr id="8" name="Action Button: Home 7">
            <a:hlinkClick r:id="" action="ppaction://hlinkshowjump?jump=firstslide" highlightClick="1"/>
          </p:cNvPr>
          <p:cNvSpPr/>
          <p:nvPr/>
        </p:nvSpPr>
        <p:spPr>
          <a:xfrm>
            <a:off x="2713230" y="6435427"/>
            <a:ext cx="396044" cy="385343"/>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Action Button: Forward or Next 9">
            <a:hlinkClick r:id="" action="ppaction://hlinkshowjump?jump=nextslide" highlightClick="1"/>
          </p:cNvPr>
          <p:cNvSpPr/>
          <p:nvPr/>
        </p:nvSpPr>
        <p:spPr>
          <a:xfrm>
            <a:off x="1891942" y="6557387"/>
            <a:ext cx="648072" cy="247305"/>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1" name="Action Button: Back or Previous 10">
            <a:hlinkClick r:id="" action="ppaction://hlinkshowjump?jump=previousslide" highlightClick="1"/>
          </p:cNvPr>
          <p:cNvSpPr/>
          <p:nvPr/>
        </p:nvSpPr>
        <p:spPr>
          <a:xfrm>
            <a:off x="1170684" y="6557387"/>
            <a:ext cx="721258" cy="247306"/>
          </a:xfrm>
          <a:prstGeom prst="actionButtonBackPrevious">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3626177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277"/>
            <a:ext cx="9144000" cy="6826152"/>
          </a:xfrm>
          <a:prstGeom prst="rect">
            <a:avLst/>
          </a:prstGeom>
        </p:spPr>
      </p:pic>
      <p:sp>
        <p:nvSpPr>
          <p:cNvPr id="2" name="Title 1"/>
          <p:cNvSpPr>
            <a:spLocks noGrp="1"/>
          </p:cNvSpPr>
          <p:nvPr>
            <p:ph type="title"/>
          </p:nvPr>
        </p:nvSpPr>
        <p:spPr>
          <a:xfrm>
            <a:off x="323528" y="10684"/>
            <a:ext cx="8820472" cy="502159"/>
          </a:xfrm>
        </p:spPr>
        <p:txBody>
          <a:bodyPr>
            <a:normAutofit fontScale="90000"/>
          </a:bodyPr>
          <a:lstStyle/>
          <a:p>
            <a:r>
              <a:rPr lang="el-GR" dirty="0" smtClean="0">
                <a:solidFill>
                  <a:srgbClr val="00B0F0"/>
                </a:solidFill>
              </a:rPr>
              <a:t>Νερό = Ζωή</a:t>
            </a:r>
            <a:endParaRPr lang="el-GR" dirty="0">
              <a:solidFill>
                <a:srgbClr val="00B0F0"/>
              </a:solidFill>
            </a:endParaRPr>
          </a:p>
        </p:txBody>
      </p:sp>
      <p:pic>
        <p:nvPicPr>
          <p:cNvPr id="6" name="Picture 5"/>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5000"/>
                    </a14:imgEffect>
                  </a14:imgLayer>
                </a14:imgProps>
              </a:ext>
              <a:ext uri="{28A0092B-C50C-407E-A947-70E740481C1C}">
                <a14:useLocalDpi xmlns:a14="http://schemas.microsoft.com/office/drawing/2010/main" val="0"/>
              </a:ext>
            </a:extLst>
          </a:blip>
          <a:stretch>
            <a:fillRect/>
          </a:stretch>
        </p:blipFill>
        <p:spPr>
          <a:xfrm>
            <a:off x="8203228" y="1293460"/>
            <a:ext cx="571986" cy="569444"/>
          </a:xfrm>
          <a:prstGeom prst="rect">
            <a:avLst/>
          </a:prstGeom>
        </p:spPr>
      </p:pic>
      <p:sp>
        <p:nvSpPr>
          <p:cNvPr id="3" name="Content Placeholder 2"/>
          <p:cNvSpPr>
            <a:spLocks noGrp="1"/>
          </p:cNvSpPr>
          <p:nvPr>
            <p:ph idx="1"/>
          </p:nvPr>
        </p:nvSpPr>
        <p:spPr>
          <a:xfrm>
            <a:off x="0" y="512844"/>
            <a:ext cx="9144000" cy="6543834"/>
          </a:xfrm>
          <a:prstGeom prst="rect">
            <a:avLst/>
          </a:prstGeom>
        </p:spPr>
        <p:txBody>
          <a:bodyPr>
            <a:normAutofit fontScale="62500" lnSpcReduction="20000"/>
          </a:bodyPr>
          <a:lstStyle/>
          <a:p>
            <a:pPr marL="0" indent="0">
              <a:buNone/>
            </a:pPr>
            <a:endParaRPr lang="el-GR" sz="2800" dirty="0" smtClean="0"/>
          </a:p>
          <a:p>
            <a:pPr marL="0" indent="0">
              <a:buNone/>
            </a:pPr>
            <a:r>
              <a:rPr lang="el-GR" sz="3500" dirty="0" smtClean="0">
                <a:solidFill>
                  <a:srgbClr val="00B050"/>
                </a:solidFill>
                <a:hlinkClick r:id="rId5" action="ppaction://hlinkfile"/>
              </a:rPr>
              <a:t>Γνωρίζεις που μπορεί να οδηγήσει η αλόγιστη χρήση του νερού στο περιβάλλον και στον άνθρωπο;Αν ναι,που; </a:t>
            </a:r>
            <a:r>
              <a:rPr lang="en-US" sz="3500" dirty="0" smtClean="0">
                <a:solidFill>
                  <a:srgbClr val="00B050"/>
                </a:solidFill>
              </a:rPr>
              <a:t> </a:t>
            </a:r>
            <a:r>
              <a:rPr lang="el-GR" sz="3500" dirty="0" smtClean="0">
                <a:solidFill>
                  <a:srgbClr val="00B050"/>
                </a:solidFill>
              </a:rPr>
              <a:t>Στείλε την άποψή σου με </a:t>
            </a:r>
            <a:r>
              <a:rPr lang="en-US" sz="3500" dirty="0" smtClean="0">
                <a:solidFill>
                  <a:srgbClr val="00B050"/>
                </a:solidFill>
                <a:hlinkClick r:id="rId6"/>
              </a:rPr>
              <a:t>e-mail</a:t>
            </a:r>
            <a:r>
              <a:rPr lang="en-US" sz="3500" dirty="0" smtClean="0">
                <a:solidFill>
                  <a:srgbClr val="00B050"/>
                </a:solidFill>
              </a:rPr>
              <a:t>!!!</a:t>
            </a:r>
            <a:endParaRPr lang="el-GR" sz="3500" dirty="0" smtClean="0">
              <a:solidFill>
                <a:srgbClr val="00B050"/>
              </a:solidFill>
            </a:endParaRPr>
          </a:p>
          <a:p>
            <a:pPr marL="0" indent="0">
              <a:buNone/>
            </a:pPr>
            <a:r>
              <a:rPr lang="el-GR" sz="3500" dirty="0" smtClean="0">
                <a:hlinkClick r:id="rId7"/>
              </a:rPr>
              <a:t>Ας δούμε το βίντεο</a:t>
            </a:r>
            <a:endParaRPr lang="el-GR" sz="3500" dirty="0" smtClean="0"/>
          </a:p>
          <a:p>
            <a:pPr marL="0" indent="0">
              <a:buNone/>
            </a:pPr>
            <a:r>
              <a:rPr lang="el-GR" sz="3500" dirty="0" smtClean="0"/>
              <a:t>              </a:t>
            </a:r>
            <a:r>
              <a:rPr lang="el-GR" sz="3500" dirty="0" smtClean="0">
                <a:solidFill>
                  <a:srgbClr val="00B050"/>
                </a:solidFill>
              </a:rPr>
              <a:t>Τώρα που είδες το βίντεο τι θα άλλαζες στη ζωή σου;</a:t>
            </a:r>
          </a:p>
          <a:p>
            <a:pPr marL="0" indent="0">
              <a:buNone/>
            </a:pPr>
            <a:r>
              <a:rPr lang="el-GR" sz="3500" dirty="0" smtClean="0">
                <a:solidFill>
                  <a:srgbClr val="00B050"/>
                </a:solidFill>
              </a:rPr>
              <a:t>              Με τη βοήθεια του δασκάλου δημιούργησε έναν χάρτη με έννοιες 	που συνδέονται με την αλόγιστη  χρήση του</a:t>
            </a:r>
          </a:p>
          <a:p>
            <a:pPr marL="0" indent="0">
              <a:buNone/>
            </a:pPr>
            <a:r>
              <a:rPr lang="el-GR" sz="3500" dirty="0">
                <a:solidFill>
                  <a:srgbClr val="00B050"/>
                </a:solidFill>
              </a:rPr>
              <a:t>	</a:t>
            </a:r>
            <a:r>
              <a:rPr lang="el-GR" sz="3500" dirty="0" smtClean="0">
                <a:solidFill>
                  <a:srgbClr val="00B050"/>
                </a:solidFill>
              </a:rPr>
              <a:t>νερού(αιτίες,συνέπειες,κ.α).Κάνε κλικ </a:t>
            </a:r>
            <a:r>
              <a:rPr lang="el-GR" sz="3500" dirty="0" smtClean="0">
                <a:solidFill>
                  <a:srgbClr val="00B050"/>
                </a:solidFill>
                <a:hlinkClick r:id="rId8"/>
              </a:rPr>
              <a:t>εδώ</a:t>
            </a:r>
            <a:r>
              <a:rPr lang="el-GR" sz="3500" dirty="0" smtClean="0">
                <a:solidFill>
                  <a:srgbClr val="00B050"/>
                </a:solidFill>
              </a:rPr>
              <a:t> για να αρχίσεις !</a:t>
            </a:r>
          </a:p>
          <a:p>
            <a:pPr marL="0" indent="0">
              <a:buNone/>
            </a:pPr>
            <a:endParaRPr lang="el-GR" sz="3500" dirty="0" smtClean="0"/>
          </a:p>
          <a:p>
            <a:pPr marL="0" indent="0">
              <a:buNone/>
            </a:pPr>
            <a:r>
              <a:rPr lang="el-GR" sz="3500" dirty="0" smtClean="0"/>
              <a:t>	Στη σύγχρονη εποχή έχει αυξηθεί η ανάγκη κατανάλωσης γλυκού νερού. Απαιτούνται όλο και περισσότερες ποσότητες νερού για την ύδρευση, για τη συστηματική άδρευση των αγροτικών καλλιεργειών, για την παραγωγή ηλεκτρικού ρεύματος και άλλων δραστηριοτήτων του ανθρώπου. Γι΄αυτό το λόγο, κατασκευάζουμε τεχνητές λίμνες, φράγματα και μικρές δεξαμενές.</a:t>
            </a:r>
          </a:p>
          <a:p>
            <a:pPr marL="0" indent="0">
              <a:buNone/>
            </a:pPr>
            <a:r>
              <a:rPr lang="el-GR" sz="3500" dirty="0" smtClean="0"/>
              <a:t>	 Αντιλαμβανόμαστε, λοιπόν, ότι το νερό είναι πολύτιμο στη ζωή μας. Παρ΄όλα αυτά, οι ανθρώπινες δραστηριότητες (π.χ., δημιουργία εργοστασίων, χρήση λιπασμάτων, κ.α.) και η κλιματική αλλαγή έχουν μειώσει τη διαθεσιμότητα του γλυκού (πόσιμου) </a:t>
            </a:r>
            <a:r>
              <a:rPr lang="el-GR" sz="3500" dirty="0" smtClean="0"/>
              <a:t>νερού. Το συμπέρασμα  είναι ότι αν συνεχίσουμε με αυτή τη λογική το νερό θα λιγοστέψει ανησυχητικά.</a:t>
            </a:r>
          </a:p>
          <a:p>
            <a:pPr marL="0" indent="0">
              <a:buNone/>
            </a:pPr>
            <a:r>
              <a:rPr lang="el-GR" sz="3500" dirty="0" smtClean="0"/>
              <a:t>		  </a:t>
            </a:r>
          </a:p>
          <a:p>
            <a:pPr marL="0" indent="0">
              <a:buNone/>
            </a:pPr>
            <a:r>
              <a:rPr lang="el-GR" sz="3500" dirty="0"/>
              <a:t>	</a:t>
            </a:r>
          </a:p>
        </p:txBody>
      </p:sp>
      <p:pic>
        <p:nvPicPr>
          <p:cNvPr id="3075"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2060848"/>
            <a:ext cx="800245"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D7D5E355-AB7A-4094-9E50-A94A6218A8B2}" type="slidenum">
              <a:rPr lang="el-GR" smtClean="0"/>
              <a:t>4</a:t>
            </a:fld>
            <a:endParaRPr lang="el-GR"/>
          </a:p>
        </p:txBody>
      </p:sp>
      <p:sp>
        <p:nvSpPr>
          <p:cNvPr id="9" name="Action Button: Home 8">
            <a:hlinkClick r:id="" action="ppaction://hlinkshowjump?jump=firstslide" highlightClick="1"/>
          </p:cNvPr>
          <p:cNvSpPr/>
          <p:nvPr/>
        </p:nvSpPr>
        <p:spPr>
          <a:xfrm>
            <a:off x="3010384" y="6371223"/>
            <a:ext cx="396044" cy="385343"/>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Action Button: Forward or Next 9">
            <a:hlinkClick r:id="" action="ppaction://hlinkshowjump?jump=nextslide" highlightClick="1"/>
          </p:cNvPr>
          <p:cNvSpPr/>
          <p:nvPr/>
        </p:nvSpPr>
        <p:spPr>
          <a:xfrm>
            <a:off x="2170467" y="6500111"/>
            <a:ext cx="648072" cy="256455"/>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1" name="Action Button: Back or Previous 10">
            <a:hlinkClick r:id="" action="ppaction://hlinkshowjump?jump=previousslide" highlightClick="1"/>
          </p:cNvPr>
          <p:cNvSpPr/>
          <p:nvPr/>
        </p:nvSpPr>
        <p:spPr>
          <a:xfrm>
            <a:off x="1450449" y="6500110"/>
            <a:ext cx="721258" cy="256455"/>
          </a:xfrm>
          <a:prstGeom prst="actionButtonBackPrevious">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5711858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harpenSoften amount="-47000"/>
                    </a14:imgEffect>
                    <a14:imgEffect>
                      <a14:colorTemperature colorTemp="6875"/>
                    </a14:imgEffect>
                    <a14:imgEffect>
                      <a14:saturation sat="75000"/>
                    </a14:imgEffect>
                    <a14:imgEffect>
                      <a14:brightnessContrast bright="18000" contrast="40000"/>
                    </a14:imgEffect>
                  </a14:imgLayer>
                </a14:imgProps>
              </a:ex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2" name="Title 1"/>
          <p:cNvSpPr>
            <a:spLocks noGrp="1"/>
          </p:cNvSpPr>
          <p:nvPr>
            <p:ph type="title"/>
          </p:nvPr>
        </p:nvSpPr>
        <p:spPr>
          <a:xfrm>
            <a:off x="323528" y="28104"/>
            <a:ext cx="8229600" cy="1143000"/>
          </a:xfrm>
        </p:spPr>
        <p:txBody>
          <a:bodyPr/>
          <a:lstStyle/>
          <a:p>
            <a:r>
              <a:rPr lang="el-GR" dirty="0" smtClean="0">
                <a:solidFill>
                  <a:srgbClr val="00B0F0"/>
                </a:solidFill>
              </a:rPr>
              <a:t>Νερό=Ζωή</a:t>
            </a:r>
            <a:endParaRPr lang="el-GR" dirty="0">
              <a:solidFill>
                <a:srgbClr val="00B0F0"/>
              </a:solidFill>
            </a:endParaRPr>
          </a:p>
        </p:txBody>
      </p:sp>
      <p:sp>
        <p:nvSpPr>
          <p:cNvPr id="3" name="Content Placeholder 2"/>
          <p:cNvSpPr>
            <a:spLocks noGrp="1"/>
          </p:cNvSpPr>
          <p:nvPr>
            <p:ph idx="1"/>
          </p:nvPr>
        </p:nvSpPr>
        <p:spPr>
          <a:xfrm>
            <a:off x="0" y="908720"/>
            <a:ext cx="9144000" cy="5949280"/>
          </a:xfrm>
        </p:spPr>
        <p:txBody>
          <a:bodyPr>
            <a:noAutofit/>
          </a:bodyPr>
          <a:lstStyle/>
          <a:p>
            <a:pPr marL="0" indent="0">
              <a:buNone/>
            </a:pPr>
            <a:r>
              <a:rPr lang="el-GR" sz="2400" dirty="0" smtClean="0"/>
              <a:t>	Πιο </a:t>
            </a:r>
            <a:r>
              <a:rPr lang="el-GR" sz="2400" dirty="0" smtClean="0"/>
              <a:t>συγκεκριμένα, μερικές χαρακτηριστικές </a:t>
            </a:r>
            <a:r>
              <a:rPr lang="el-GR" sz="2400" dirty="0" smtClean="0"/>
              <a:t>επιπτώσεις της κλιματικής αλλαγής στο νερό </a:t>
            </a:r>
            <a:r>
              <a:rPr lang="el-GR" sz="2400" dirty="0" smtClean="0"/>
              <a:t>είναι:</a:t>
            </a:r>
          </a:p>
          <a:p>
            <a:pPr>
              <a:buFont typeface="Wingdings" pitchFamily="2" charset="2"/>
              <a:buChar char="§"/>
            </a:pPr>
            <a:r>
              <a:rPr lang="el-GR" sz="2400" dirty="0" smtClean="0"/>
              <a:t>Λιώσιμο των πάγων, με αποτέλεσμα να αυξηθεί η στάθμης της θάλασσας. Γεγονός που πλήττει τους γεωργούς και κτηνοτρόφους.</a:t>
            </a:r>
          </a:p>
          <a:p>
            <a:pPr>
              <a:buFont typeface="Wingdings" pitchFamily="2" charset="2"/>
              <a:buChar char="§"/>
            </a:pPr>
            <a:r>
              <a:rPr lang="el-GR" sz="2400" dirty="0" smtClean="0"/>
              <a:t>Μόλυνση των πηγών νερού.</a:t>
            </a:r>
          </a:p>
          <a:p>
            <a:pPr>
              <a:buFont typeface="Wingdings" pitchFamily="2" charset="2"/>
              <a:buChar char="§"/>
            </a:pPr>
            <a:r>
              <a:rPr lang="el-GR" sz="2400" dirty="0"/>
              <a:t>Ο</a:t>
            </a:r>
            <a:r>
              <a:rPr lang="el-GR" sz="2400" dirty="0" smtClean="0"/>
              <a:t>ι </a:t>
            </a:r>
            <a:r>
              <a:rPr lang="el-GR" sz="2400" dirty="0"/>
              <a:t>απώλειες των παγετώνων από τα βουνά των τροπικών και εύκρατων περιοχών </a:t>
            </a:r>
            <a:r>
              <a:rPr lang="el-GR" sz="2400" dirty="0" smtClean="0"/>
              <a:t>οδηγούν στη μειωμένη κατανάλωση </a:t>
            </a:r>
            <a:r>
              <a:rPr lang="el-GR" sz="2400" dirty="0"/>
              <a:t>πόσιμου </a:t>
            </a:r>
            <a:r>
              <a:rPr lang="el-GR" sz="2400" dirty="0" smtClean="0"/>
              <a:t>νερού</a:t>
            </a:r>
            <a:r>
              <a:rPr lang="el-GR" sz="2400" dirty="0"/>
              <a:t> </a:t>
            </a:r>
            <a:r>
              <a:rPr lang="el-GR" sz="2400" dirty="0" smtClean="0"/>
              <a:t>και δημιουργούν προβλήματα στην </a:t>
            </a:r>
            <a:r>
              <a:rPr lang="el-GR" sz="2400" dirty="0"/>
              <a:t>άρδευση και στην παραγωγή υδροηλεκτρικής </a:t>
            </a:r>
            <a:r>
              <a:rPr lang="el-GR" sz="2400" dirty="0" smtClean="0"/>
              <a:t>ενέργειας.</a:t>
            </a:r>
            <a:endParaRPr lang="el-GR" sz="2400" dirty="0" smtClean="0"/>
          </a:p>
          <a:p>
            <a:pPr>
              <a:buFont typeface="Wingdings" pitchFamily="2" charset="2"/>
              <a:buChar char="§"/>
            </a:pPr>
            <a:r>
              <a:rPr lang="el-GR" sz="2400" dirty="0" smtClean="0"/>
              <a:t>Η συνεχιζόμενη ξηρασία οδηγεί στην έλλειψη νερού και απειλεί πολλές χώρες ακόμα και την Ελλάδα</a:t>
            </a:r>
            <a:r>
              <a:rPr lang="el-GR" sz="2400" dirty="0" smtClean="0"/>
              <a:t>.</a:t>
            </a:r>
          </a:p>
          <a:p>
            <a:pPr marL="0" indent="0">
              <a:buNone/>
            </a:pPr>
            <a:r>
              <a:rPr lang="el-GR" sz="2400" dirty="0"/>
              <a:t>	</a:t>
            </a:r>
            <a:r>
              <a:rPr lang="el-GR" sz="2400" dirty="0" smtClean="0"/>
              <a:t> </a:t>
            </a:r>
            <a:r>
              <a:rPr lang="el-GR" sz="2400" dirty="0"/>
              <a:t>Το συμπέρασμα  είναι ότι αν συνεχίσουμε με αυτή τη λογική το νερό θα λιγοστέψει ανησυχητικά.</a:t>
            </a:r>
          </a:p>
          <a:p>
            <a:pPr marL="0" indent="0">
              <a:buNone/>
            </a:pPr>
            <a:endParaRPr lang="el-GR" sz="2400" dirty="0" smtClean="0"/>
          </a:p>
          <a:p>
            <a:pPr marL="0" indent="0">
              <a:buNone/>
            </a:pPr>
            <a:endParaRPr lang="el-GR" sz="2400" dirty="0" smtClean="0"/>
          </a:p>
          <a:p>
            <a:pPr>
              <a:buFont typeface="Wingdings" pitchFamily="2" charset="2"/>
              <a:buChar char="§"/>
            </a:pPr>
            <a:endParaRPr lang="el-GR" sz="2800" dirty="0" smtClean="0"/>
          </a:p>
        </p:txBody>
      </p:sp>
      <p:sp>
        <p:nvSpPr>
          <p:cNvPr id="4" name="Slide Number Placeholder 3"/>
          <p:cNvSpPr>
            <a:spLocks noGrp="1"/>
          </p:cNvSpPr>
          <p:nvPr>
            <p:ph type="sldNum" sz="quarter" idx="12"/>
          </p:nvPr>
        </p:nvSpPr>
        <p:spPr>
          <a:xfrm>
            <a:off x="8604448" y="6356350"/>
            <a:ext cx="432048" cy="365125"/>
          </a:xfrm>
        </p:spPr>
        <p:txBody>
          <a:bodyPr/>
          <a:lstStyle/>
          <a:p>
            <a:fld id="{D7D5E355-AB7A-4094-9E50-A94A6218A8B2}" type="slidenum">
              <a:rPr lang="el-GR" smtClean="0"/>
              <a:t>5</a:t>
            </a:fld>
            <a:r>
              <a:rPr lang="el-GR" dirty="0" smtClean="0"/>
              <a:t>.</a:t>
            </a:r>
            <a:endParaRPr lang="el-GR"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6396806"/>
            <a:ext cx="420687" cy="41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Action Button: Forward or Next 22">
            <a:hlinkClick r:id="" action="ppaction://hlinkshowjump?jump=nextslide" highlightClick="1"/>
          </p:cNvPr>
          <p:cNvSpPr/>
          <p:nvPr/>
        </p:nvSpPr>
        <p:spPr>
          <a:xfrm>
            <a:off x="2035560" y="6547009"/>
            <a:ext cx="648072" cy="256455"/>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4" name="Action Button: Back or Previous 23">
            <a:hlinkClick r:id="" action="ppaction://hlinkshowjump?jump=previousslide" highlightClick="1"/>
          </p:cNvPr>
          <p:cNvSpPr/>
          <p:nvPr/>
        </p:nvSpPr>
        <p:spPr>
          <a:xfrm>
            <a:off x="1314302" y="6549927"/>
            <a:ext cx="721258" cy="261216"/>
          </a:xfrm>
          <a:prstGeom prst="actionButtonBackPrevious">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9638240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9144000" cy="548680"/>
          </a:xfrm>
        </p:spPr>
        <p:txBody>
          <a:bodyPr>
            <a:normAutofit fontScale="90000"/>
          </a:bodyPr>
          <a:lstStyle/>
          <a:p>
            <a:r>
              <a:rPr lang="el-GR" i="1" dirty="0" smtClean="0">
                <a:solidFill>
                  <a:srgbClr val="53CD5F"/>
                </a:solidFill>
              </a:rPr>
              <a:t>Ταξίδι στις τεχνητές λίμνες της Ελλάδας...</a:t>
            </a:r>
            <a:endParaRPr lang="el-GR" i="1" dirty="0">
              <a:solidFill>
                <a:srgbClr val="53CD5F"/>
              </a:solidFill>
            </a:endParaRPr>
          </a:p>
        </p:txBody>
      </p:sp>
      <p:sp>
        <p:nvSpPr>
          <p:cNvPr id="4" name="Content Placeholder 3"/>
          <p:cNvSpPr>
            <a:spLocks noGrp="1"/>
          </p:cNvSpPr>
          <p:nvPr>
            <p:ph idx="1"/>
          </p:nvPr>
        </p:nvSpPr>
        <p:spPr>
          <a:xfrm>
            <a:off x="457200" y="548680"/>
            <a:ext cx="8229600" cy="6120680"/>
          </a:xfrm>
          <a:prstGeom prst="rect">
            <a:avLst/>
          </a:prstGeom>
        </p:spPr>
        <p:txBody>
          <a:bodyPr>
            <a:normAutofit/>
          </a:bodyPr>
          <a:lstStyle/>
          <a:p>
            <a:pPr>
              <a:buFont typeface="Wingdings" pitchFamily="2" charset="2"/>
              <a:buChar char="v"/>
            </a:pPr>
            <a:r>
              <a:rPr lang="el-GR" dirty="0" smtClean="0"/>
              <a:t> </a:t>
            </a:r>
            <a:r>
              <a:rPr lang="el-GR" dirty="0" smtClean="0">
                <a:solidFill>
                  <a:srgbClr val="00B0F0"/>
                </a:solidFill>
              </a:rPr>
              <a:t>Για άρδευση</a:t>
            </a:r>
            <a:r>
              <a:rPr lang="el-GR" dirty="0" smtClean="0"/>
              <a:t>:</a:t>
            </a:r>
          </a:p>
          <a:p>
            <a:pPr marL="0" indent="0">
              <a:buNone/>
            </a:pPr>
            <a:endParaRPr lang="el-GR" dirty="0" smtClean="0"/>
          </a:p>
          <a:p>
            <a:pPr marL="0" indent="0">
              <a:buNone/>
            </a:pPr>
            <a:endParaRPr lang="el-GR" dirty="0"/>
          </a:p>
          <a:p>
            <a:pPr marL="0" indent="0">
              <a:buNone/>
            </a:pPr>
            <a:endParaRPr lang="el-GR" sz="2400" dirty="0" smtClean="0"/>
          </a:p>
          <a:p>
            <a:pPr marL="0" indent="0">
              <a:buNone/>
            </a:pPr>
            <a:r>
              <a:rPr lang="el-GR" sz="2400" i="1" dirty="0" smtClean="0">
                <a:effectLst>
                  <a:outerShdw blurRad="38100" dist="38100" dir="2700000" algn="tl">
                    <a:srgbClr val="000000">
                      <a:alpha val="43137"/>
                    </a:srgbClr>
                  </a:outerShdw>
                </a:effectLst>
                <a:hlinkClick r:id="rId3"/>
              </a:rPr>
              <a:t>Λίμνη Πηνειού</a:t>
            </a:r>
            <a:r>
              <a:rPr lang="el-GR" sz="2400" i="1" dirty="0" smtClean="0">
                <a:effectLst>
                  <a:outerShdw blurRad="38100" dist="38100" dir="2700000" algn="tl">
                    <a:srgbClr val="000000">
                      <a:alpha val="43137"/>
                    </a:srgbClr>
                  </a:outerShdw>
                </a:effectLst>
              </a:rPr>
              <a:t>                          </a:t>
            </a:r>
            <a:r>
              <a:rPr lang="el-GR" sz="2400" i="1" dirty="0" smtClean="0">
                <a:effectLst>
                  <a:outerShdw blurRad="38100" dist="38100" dir="2700000" algn="tl">
                    <a:srgbClr val="000000">
                      <a:alpha val="43137"/>
                    </a:srgbClr>
                  </a:outerShdw>
                </a:effectLst>
                <a:hlinkClick r:id="rId4"/>
              </a:rPr>
              <a:t>Λίμνη Κερκίνη</a:t>
            </a:r>
            <a:endParaRPr lang="el-GR" sz="2400" i="1" dirty="0" smtClean="0">
              <a:effectLst>
                <a:outerShdw blurRad="38100" dist="38100" dir="2700000" algn="tl">
                  <a:srgbClr val="000000">
                    <a:alpha val="43137"/>
                  </a:srgbClr>
                </a:outerShdw>
              </a:effectLst>
            </a:endParaRPr>
          </a:p>
          <a:p>
            <a:pPr marL="0" indent="0">
              <a:buNone/>
            </a:pPr>
            <a:endParaRPr lang="el-GR" dirty="0" smtClean="0"/>
          </a:p>
          <a:p>
            <a:pPr>
              <a:buFont typeface="Wingdings" pitchFamily="2" charset="2"/>
              <a:buChar char="v"/>
            </a:pPr>
            <a:r>
              <a:rPr lang="el-GR" dirty="0" smtClean="0"/>
              <a:t> </a:t>
            </a:r>
            <a:r>
              <a:rPr lang="el-GR" dirty="0" smtClean="0">
                <a:solidFill>
                  <a:srgbClr val="00B0F0"/>
                </a:solidFill>
              </a:rPr>
              <a:t>Για ύδρευση</a:t>
            </a:r>
            <a:r>
              <a:rPr lang="el-GR" dirty="0" smtClean="0"/>
              <a:t>:</a:t>
            </a:r>
          </a:p>
          <a:p>
            <a:pPr marL="0" indent="0">
              <a:buNone/>
            </a:pPr>
            <a:endParaRPr lang="el-GR" dirty="0" smtClean="0"/>
          </a:p>
          <a:p>
            <a:pPr marL="0" indent="0">
              <a:buNone/>
            </a:pPr>
            <a:endParaRPr lang="el-GR" dirty="0"/>
          </a:p>
          <a:p>
            <a:pPr marL="0" indent="0">
              <a:buNone/>
            </a:pPr>
            <a:endParaRPr lang="el-GR" dirty="0" smtClean="0"/>
          </a:p>
          <a:p>
            <a:pPr marL="0" indent="0">
              <a:buNone/>
            </a:pPr>
            <a:r>
              <a:rPr lang="el-GR" sz="2400" i="1" dirty="0" smtClean="0">
                <a:effectLst>
                  <a:outerShdw blurRad="38100" dist="38100" dir="2700000" algn="tl">
                    <a:srgbClr val="000000">
                      <a:alpha val="43137"/>
                    </a:srgbClr>
                  </a:outerShdw>
                </a:effectLst>
                <a:hlinkClick r:id="rId5"/>
              </a:rPr>
              <a:t>Λίμνη Μόρνου</a:t>
            </a:r>
            <a:r>
              <a:rPr lang="el-GR" sz="2400" i="1" dirty="0" smtClean="0">
                <a:effectLst>
                  <a:outerShdw blurRad="38100" dist="38100" dir="2700000" algn="tl">
                    <a:srgbClr val="000000">
                      <a:alpha val="43137"/>
                    </a:srgbClr>
                  </a:outerShdw>
                </a:effectLst>
              </a:rPr>
              <a:t>            	         </a:t>
            </a:r>
            <a:r>
              <a:rPr lang="el-GR" sz="2400" i="1" dirty="0" smtClean="0">
                <a:effectLst>
                  <a:outerShdw blurRad="38100" dist="38100" dir="2700000" algn="tl">
                    <a:srgbClr val="000000">
                      <a:alpha val="43137"/>
                    </a:srgbClr>
                  </a:outerShdw>
                </a:effectLst>
                <a:hlinkClick r:id="rId6"/>
              </a:rPr>
              <a:t>Λίμνη Μαραθώνα</a:t>
            </a:r>
            <a:endParaRPr lang="el-GR" sz="2400" i="1" dirty="0" smtClean="0">
              <a:effectLst>
                <a:outerShdw blurRad="38100" dist="38100" dir="2700000" algn="tl">
                  <a:srgbClr val="000000">
                    <a:alpha val="43137"/>
                  </a:srgbClr>
                </a:outerShdw>
              </a:effectLst>
            </a:endParaRP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1520" y="1124744"/>
            <a:ext cx="2909491" cy="1584176"/>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63888" y="1124744"/>
            <a:ext cx="2647950" cy="1654100"/>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1520" y="4310062"/>
            <a:ext cx="2600325" cy="1762125"/>
          </a:xfrm>
          <a:prstGeom prst="rect">
            <a:avLst/>
          </a:prstGeom>
        </p:spPr>
      </p:pic>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63888" y="4149080"/>
            <a:ext cx="2647949" cy="2016224"/>
          </a:xfrm>
          <a:prstGeom prst="rect">
            <a:avLst/>
          </a:prstGeom>
        </p:spPr>
      </p:pic>
      <p:pic>
        <p:nvPicPr>
          <p:cNvPr id="9" name="Picture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595987" y="1052736"/>
            <a:ext cx="2448272" cy="4824536"/>
          </a:xfrm>
          <a:prstGeom prst="rect">
            <a:avLst/>
          </a:prstGeom>
        </p:spPr>
      </p:pic>
      <p:sp>
        <p:nvSpPr>
          <p:cNvPr id="2" name="Slide Number Placeholder 1"/>
          <p:cNvSpPr>
            <a:spLocks noGrp="1"/>
          </p:cNvSpPr>
          <p:nvPr>
            <p:ph type="sldNum" sz="quarter" idx="12"/>
          </p:nvPr>
        </p:nvSpPr>
        <p:spPr/>
        <p:txBody>
          <a:bodyPr/>
          <a:lstStyle/>
          <a:p>
            <a:fld id="{D7D5E355-AB7A-4094-9E50-A94A6218A8B2}" type="slidenum">
              <a:rPr lang="el-GR" smtClean="0"/>
              <a:t>6</a:t>
            </a:fld>
            <a:endParaRPr lang="el-GR"/>
          </a:p>
        </p:txBody>
      </p:sp>
      <p:sp>
        <p:nvSpPr>
          <p:cNvPr id="10" name="Action Button: Home 9">
            <a:hlinkClick r:id="" action="ppaction://hlinkshowjump?jump=firstslide" highlightClick="1"/>
          </p:cNvPr>
          <p:cNvSpPr/>
          <p:nvPr/>
        </p:nvSpPr>
        <p:spPr>
          <a:xfrm>
            <a:off x="2653823" y="6472656"/>
            <a:ext cx="396044" cy="385343"/>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1" name="Action Button: Forward or Next 10">
            <a:hlinkClick r:id="" action="ppaction://hlinkshowjump?jump=nextslide" highlightClick="1"/>
          </p:cNvPr>
          <p:cNvSpPr/>
          <p:nvPr/>
        </p:nvSpPr>
        <p:spPr>
          <a:xfrm>
            <a:off x="1835696" y="6537099"/>
            <a:ext cx="648072" cy="256455"/>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2" name="Action Button: Back or Previous 11">
            <a:hlinkClick r:id="" action="ppaction://hlinkshowjump?jump=previousslide" highlightClick="1"/>
          </p:cNvPr>
          <p:cNvSpPr/>
          <p:nvPr/>
        </p:nvSpPr>
        <p:spPr>
          <a:xfrm>
            <a:off x="1114438" y="6537098"/>
            <a:ext cx="721258" cy="256455"/>
          </a:xfrm>
          <a:prstGeom prst="actionButtonBackPrevious">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1914086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prstGeom prst="rect">
            <a:avLst/>
          </a:prstGeom>
        </p:spPr>
        <p:txBody>
          <a:bodyPr>
            <a:normAutofit/>
          </a:bodyPr>
          <a:lstStyle/>
          <a:p>
            <a:pPr>
              <a:buFont typeface="Wingdings" pitchFamily="2" charset="2"/>
              <a:buChar char="v"/>
            </a:pPr>
            <a:r>
              <a:rPr lang="el-GR" dirty="0" smtClean="0"/>
              <a:t> </a:t>
            </a:r>
            <a:r>
              <a:rPr lang="el-GR" dirty="0" smtClean="0">
                <a:solidFill>
                  <a:srgbClr val="00B0F0"/>
                </a:solidFill>
              </a:rPr>
              <a:t>Για παραγωγή ηλεκτρικού ρεύματος</a:t>
            </a:r>
            <a:r>
              <a:rPr lang="el-GR" dirty="0" smtClean="0"/>
              <a:t>:</a:t>
            </a:r>
          </a:p>
          <a:p>
            <a:pPr marL="0" indent="0">
              <a:buNone/>
            </a:pPr>
            <a:endParaRPr lang="el-GR" dirty="0"/>
          </a:p>
          <a:p>
            <a:pPr marL="0" indent="0">
              <a:buNone/>
            </a:pPr>
            <a:endParaRPr lang="el-GR" sz="2400" dirty="0" smtClean="0"/>
          </a:p>
          <a:p>
            <a:pPr marL="0" indent="0">
              <a:buNone/>
            </a:pPr>
            <a:endParaRPr lang="el-GR" sz="2400" dirty="0"/>
          </a:p>
          <a:p>
            <a:pPr marL="0" indent="0">
              <a:buNone/>
            </a:pPr>
            <a:r>
              <a:rPr lang="el-GR" sz="2400" i="1" dirty="0" smtClean="0">
                <a:effectLst>
                  <a:outerShdw blurRad="38100" dist="38100" dir="2700000" algn="tl">
                    <a:srgbClr val="000000">
                      <a:alpha val="43137"/>
                    </a:srgbClr>
                  </a:outerShdw>
                </a:effectLst>
                <a:hlinkClick r:id="rId2"/>
              </a:rPr>
              <a:t>Λίμνη Λάδωνα</a:t>
            </a:r>
            <a:r>
              <a:rPr lang="el-GR" sz="2400" i="1" dirty="0" smtClean="0">
                <a:effectLst>
                  <a:outerShdw blurRad="38100" dist="38100" dir="2700000" algn="tl">
                    <a:srgbClr val="000000">
                      <a:alpha val="43137"/>
                    </a:srgbClr>
                  </a:outerShdw>
                </a:effectLst>
              </a:rPr>
              <a:t>                    </a:t>
            </a:r>
            <a:r>
              <a:rPr lang="el-GR" sz="2400" i="1" dirty="0" smtClean="0">
                <a:effectLst>
                  <a:outerShdw blurRad="38100" dist="38100" dir="2700000" algn="tl">
                    <a:srgbClr val="000000">
                      <a:alpha val="43137"/>
                    </a:srgbClr>
                  </a:outerShdw>
                </a:effectLst>
                <a:hlinkClick r:id="rId3"/>
              </a:rPr>
              <a:t>Λίμνη Άραχθου</a:t>
            </a:r>
            <a:r>
              <a:rPr lang="el-GR" sz="2400" i="1" dirty="0" smtClean="0">
                <a:effectLst>
                  <a:outerShdw blurRad="38100" dist="38100" dir="2700000" algn="tl">
                    <a:srgbClr val="000000">
                      <a:alpha val="43137"/>
                    </a:srgbClr>
                  </a:outerShdw>
                </a:effectLst>
              </a:rPr>
              <a:t>		</a:t>
            </a:r>
            <a:r>
              <a:rPr lang="el-GR" sz="2400" i="1" dirty="0" smtClean="0">
                <a:effectLst>
                  <a:outerShdw blurRad="38100" dist="38100" dir="2700000" algn="tl">
                    <a:srgbClr val="000000">
                      <a:alpha val="43137"/>
                    </a:srgbClr>
                  </a:outerShdw>
                </a:effectLst>
                <a:hlinkClick r:id="rId4"/>
              </a:rPr>
              <a:t>Λίμνη Ταυρωπού</a:t>
            </a:r>
            <a:r>
              <a:rPr lang="el-GR" sz="2400" i="1" dirty="0" smtClean="0">
                <a:effectLst>
                  <a:outerShdw blurRad="38100" dist="38100" dir="2700000" algn="tl">
                    <a:srgbClr val="000000">
                      <a:alpha val="43137"/>
                    </a:srgbClr>
                  </a:outerShdw>
                </a:effectLst>
              </a:rPr>
              <a:t>	    </a:t>
            </a:r>
          </a:p>
          <a:p>
            <a:pPr marL="0" indent="0">
              <a:buNone/>
            </a:pPr>
            <a:endParaRPr lang="el-GR" sz="2400" i="1" dirty="0">
              <a:effectLst>
                <a:outerShdw blurRad="38100" dist="38100" dir="2700000" algn="tl">
                  <a:srgbClr val="000000">
                    <a:alpha val="43137"/>
                  </a:srgbClr>
                </a:outerShdw>
              </a:effectLst>
            </a:endParaRPr>
          </a:p>
          <a:p>
            <a:pPr marL="0" indent="0">
              <a:buNone/>
            </a:pPr>
            <a:endParaRPr lang="el-GR" sz="2400" i="1" dirty="0" smtClean="0">
              <a:effectLst>
                <a:outerShdw blurRad="38100" dist="38100" dir="2700000" algn="tl">
                  <a:srgbClr val="000000">
                    <a:alpha val="43137"/>
                  </a:srgbClr>
                </a:outerShdw>
              </a:effectLst>
            </a:endParaRPr>
          </a:p>
          <a:p>
            <a:pPr marL="0" indent="0">
              <a:buNone/>
            </a:pPr>
            <a:endParaRPr lang="el-GR" sz="2400" i="1" dirty="0">
              <a:effectLst>
                <a:outerShdw blurRad="38100" dist="38100" dir="2700000" algn="tl">
                  <a:srgbClr val="000000">
                    <a:alpha val="43137"/>
                  </a:srgbClr>
                </a:outerShdw>
              </a:effectLst>
            </a:endParaRPr>
          </a:p>
          <a:p>
            <a:pPr marL="0" indent="0">
              <a:buNone/>
            </a:pPr>
            <a:r>
              <a:rPr lang="el-GR" sz="2400" i="1" dirty="0" smtClean="0">
                <a:effectLst>
                  <a:outerShdw blurRad="38100" dist="38100" dir="2700000" algn="tl">
                    <a:srgbClr val="000000">
                      <a:alpha val="43137"/>
                    </a:srgbClr>
                  </a:outerShdw>
                </a:effectLst>
                <a:hlinkClick r:id="rId5"/>
              </a:rPr>
              <a:t>Λίμνη Κρεμαστών </a:t>
            </a:r>
            <a:r>
              <a:rPr lang="el-GR" sz="2400" i="1" dirty="0" smtClean="0">
                <a:effectLst>
                  <a:outerShdw blurRad="38100" dist="38100" dir="2700000" algn="tl">
                    <a:srgbClr val="000000">
                      <a:alpha val="43137"/>
                    </a:srgbClr>
                  </a:outerShdw>
                </a:effectLst>
              </a:rPr>
              <a:t>	      </a:t>
            </a:r>
            <a:r>
              <a:rPr lang="el-GR" sz="2400" i="1" dirty="0" smtClean="0">
                <a:effectLst>
                  <a:outerShdw blurRad="38100" dist="38100" dir="2700000" algn="tl">
                    <a:srgbClr val="000000">
                      <a:alpha val="43137"/>
                    </a:srgbClr>
                  </a:outerShdw>
                </a:effectLst>
                <a:hlinkClick r:id="rId6"/>
              </a:rPr>
              <a:t>Λίμνη Λούρου</a:t>
            </a:r>
            <a:r>
              <a:rPr lang="el-GR" sz="2400" i="1" dirty="0" smtClean="0">
                <a:effectLst>
                  <a:outerShdw blurRad="38100" dist="38100" dir="2700000" algn="tl">
                    <a:srgbClr val="000000">
                      <a:alpha val="43137"/>
                    </a:srgbClr>
                  </a:outerShdw>
                </a:effectLst>
              </a:rPr>
              <a:t>	              </a:t>
            </a:r>
            <a:r>
              <a:rPr lang="el-GR" sz="2400" i="1" dirty="0" smtClean="0">
                <a:effectLst>
                  <a:outerShdw blurRad="38100" dist="38100" dir="2700000" algn="tl">
                    <a:srgbClr val="000000">
                      <a:alpha val="43137"/>
                    </a:srgbClr>
                  </a:outerShdw>
                </a:effectLst>
                <a:hlinkClick r:id="rId7"/>
              </a:rPr>
              <a:t>Λίμνη Καστρακίου</a:t>
            </a:r>
            <a:endParaRPr lang="el-GR" sz="2400" i="1" dirty="0" smtClean="0">
              <a:effectLst>
                <a:outerShdw blurRad="38100" dist="38100" dir="2700000" algn="tl">
                  <a:srgbClr val="000000">
                    <a:alpha val="43137"/>
                  </a:srgbClr>
                </a:outerShdw>
              </a:effectLst>
            </a:endParaRPr>
          </a:p>
          <a:p>
            <a:pPr marL="0" indent="0">
              <a:buNone/>
            </a:pPr>
            <a:r>
              <a:rPr lang="el-GR" sz="2400" i="1" dirty="0" smtClean="0">
                <a:effectLst>
                  <a:outerShdw blurRad="38100" dist="38100" dir="2700000" algn="tl">
                    <a:srgbClr val="000000">
                      <a:alpha val="43137"/>
                    </a:srgbClr>
                  </a:outerShdw>
                </a:effectLst>
              </a:rPr>
              <a:t> </a:t>
            </a:r>
          </a:p>
          <a:p>
            <a:pPr marL="0" indent="0">
              <a:buNone/>
            </a:pPr>
            <a:endParaRPr lang="el-GR" sz="2400" i="1" dirty="0" smtClean="0">
              <a:effectLst>
                <a:outerShdw blurRad="38100" dist="38100" dir="2700000" algn="tl">
                  <a:srgbClr val="000000">
                    <a:alpha val="43137"/>
                  </a:srgbClr>
                </a:outerShdw>
              </a:effectLst>
            </a:endParaRPr>
          </a:p>
          <a:p>
            <a:pPr marL="0" indent="0">
              <a:buNone/>
            </a:pPr>
            <a:endParaRPr lang="el-GR" sz="2400" i="1" dirty="0">
              <a:effectLst>
                <a:outerShdw blurRad="38100" dist="38100" dir="2700000" algn="tl">
                  <a:srgbClr val="000000">
                    <a:alpha val="43137"/>
                  </a:srgbClr>
                </a:outerShdw>
              </a:effectLst>
            </a:endParaRPr>
          </a:p>
          <a:p>
            <a:pPr marL="0" indent="0">
              <a:buNone/>
            </a:pPr>
            <a:endParaRPr lang="el-GR" sz="2400" i="1" dirty="0" smtClean="0">
              <a:effectLst>
                <a:outerShdw blurRad="38100" dist="38100" dir="2700000" algn="tl">
                  <a:srgbClr val="000000">
                    <a:alpha val="43137"/>
                  </a:srgbClr>
                </a:outerShdw>
              </a:effectLst>
            </a:endParaRPr>
          </a:p>
          <a:p>
            <a:pPr marL="0" indent="0">
              <a:buNone/>
            </a:pPr>
            <a:r>
              <a:rPr lang="el-GR" sz="2400" i="1" dirty="0" smtClean="0">
                <a:effectLst>
                  <a:outerShdw blurRad="38100" dist="38100" dir="2700000" algn="tl">
                    <a:srgbClr val="000000">
                      <a:alpha val="43137"/>
                    </a:srgbClr>
                  </a:outerShdw>
                </a:effectLst>
                <a:hlinkClick r:id="rId8"/>
              </a:rPr>
              <a:t>Λίμνη Πολύφυτου</a:t>
            </a:r>
            <a:endParaRPr lang="el-GR" sz="2400" i="1" dirty="0">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5954" y="476672"/>
            <a:ext cx="2088232" cy="1564158"/>
          </a:xfrm>
          <a:prstGeom prst="rect">
            <a:avLst/>
          </a:prstGeom>
        </p:spPr>
      </p:pic>
      <p:pic>
        <p:nvPicPr>
          <p:cNvPr id="5"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31840" y="511962"/>
            <a:ext cx="2232248" cy="1528868"/>
          </a:xfrm>
          <a:prstGeom prst="rect">
            <a:avLst/>
          </a:prstGeom>
        </p:spPr>
      </p:pic>
      <p:pic>
        <p:nvPicPr>
          <p:cNvPr id="6" name="Picture 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372200" y="511962"/>
            <a:ext cx="2422401" cy="1528868"/>
          </a:xfrm>
          <a:prstGeom prst="rect">
            <a:avLst/>
          </a:prstGeom>
        </p:spPr>
      </p:pic>
      <p:pic>
        <p:nvPicPr>
          <p:cNvPr id="7" name="Picture 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55955" y="2536267"/>
            <a:ext cx="2088232" cy="1540805"/>
          </a:xfrm>
          <a:prstGeom prst="rect">
            <a:avLst/>
          </a:prstGeom>
        </p:spPr>
      </p:pic>
      <p:pic>
        <p:nvPicPr>
          <p:cNvPr id="8" name="Picture 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131841" y="2533065"/>
            <a:ext cx="2232248" cy="1544008"/>
          </a:xfrm>
          <a:prstGeom prst="rect">
            <a:avLst/>
          </a:prstGeom>
        </p:spPr>
      </p:pic>
      <p:pic>
        <p:nvPicPr>
          <p:cNvPr id="9" name="Picture 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372200" y="2536267"/>
            <a:ext cx="2422401" cy="1540806"/>
          </a:xfrm>
          <a:prstGeom prst="rect">
            <a:avLst/>
          </a:prstGeom>
        </p:spPr>
      </p:pic>
      <p:pic>
        <p:nvPicPr>
          <p:cNvPr id="10" name="Picture 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55954" y="4581128"/>
            <a:ext cx="2088233" cy="1728192"/>
          </a:xfrm>
          <a:prstGeom prst="rect">
            <a:avLst/>
          </a:prstGeom>
        </p:spPr>
      </p:pic>
      <p:sp>
        <p:nvSpPr>
          <p:cNvPr id="2" name="Slide Number Placeholder 1"/>
          <p:cNvSpPr>
            <a:spLocks noGrp="1"/>
          </p:cNvSpPr>
          <p:nvPr>
            <p:ph type="sldNum" sz="quarter" idx="12"/>
          </p:nvPr>
        </p:nvSpPr>
        <p:spPr/>
        <p:txBody>
          <a:bodyPr/>
          <a:lstStyle/>
          <a:p>
            <a:fld id="{D7D5E355-AB7A-4094-9E50-A94A6218A8B2}" type="slidenum">
              <a:rPr lang="el-GR" smtClean="0"/>
              <a:t>7</a:t>
            </a:fld>
            <a:endParaRPr lang="el-GR"/>
          </a:p>
        </p:txBody>
      </p:sp>
      <p:sp>
        <p:nvSpPr>
          <p:cNvPr id="11" name="Action Button: Home 10">
            <a:hlinkClick r:id="" action="ppaction://hlinkshowjump?jump=firstslide" highlightClick="1"/>
          </p:cNvPr>
          <p:cNvSpPr/>
          <p:nvPr/>
        </p:nvSpPr>
        <p:spPr>
          <a:xfrm>
            <a:off x="3851920" y="6393822"/>
            <a:ext cx="396044" cy="385343"/>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2" name="Action Button: Forward or Next 11">
            <a:hlinkClick r:id="" action="ppaction://hlinkshowjump?jump=nextslide" highlightClick="1"/>
          </p:cNvPr>
          <p:cNvSpPr/>
          <p:nvPr/>
        </p:nvSpPr>
        <p:spPr>
          <a:xfrm>
            <a:off x="3121968" y="6522710"/>
            <a:ext cx="648072" cy="256455"/>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3" name="Action Button: Back or Previous 12">
            <a:hlinkClick r:id="" action="ppaction://hlinkshowjump?jump=previousslide" highlightClick="1"/>
          </p:cNvPr>
          <p:cNvSpPr/>
          <p:nvPr/>
        </p:nvSpPr>
        <p:spPr>
          <a:xfrm>
            <a:off x="2410583" y="6522709"/>
            <a:ext cx="721258" cy="256455"/>
          </a:xfrm>
          <a:prstGeom prst="actionButtonBackPrevious">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39057797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
            <a:ext cx="1296144" cy="980728"/>
          </a:xfrm>
          <a:prstGeom prst="rect">
            <a:avLst/>
          </a:prstGeom>
        </p:spPr>
      </p:pic>
      <p:sp>
        <p:nvSpPr>
          <p:cNvPr id="3" name="Content Placeholder 2"/>
          <p:cNvSpPr>
            <a:spLocks noGrp="1"/>
          </p:cNvSpPr>
          <p:nvPr>
            <p:ph idx="1"/>
          </p:nvPr>
        </p:nvSpPr>
        <p:spPr>
          <a:xfrm>
            <a:off x="0" y="429676"/>
            <a:ext cx="9144000" cy="6428324"/>
          </a:xfrm>
          <a:prstGeom prst="rect">
            <a:avLst/>
          </a:prstGeom>
          <a:gradFill>
            <a:gsLst>
              <a:gs pos="100000">
                <a:schemeClr val="accent1">
                  <a:tint val="44500"/>
                  <a:satMod val="160000"/>
                </a:schemeClr>
              </a:gs>
              <a:gs pos="100000">
                <a:schemeClr val="accent1">
                  <a:tint val="23500"/>
                  <a:satMod val="160000"/>
                </a:schemeClr>
              </a:gs>
            </a:gsLst>
            <a:lin ang="5400000" scaled="0"/>
          </a:gradFill>
        </p:spPr>
        <p:txBody>
          <a:bodyPr>
            <a:normAutofit lnSpcReduction="10000"/>
          </a:bodyPr>
          <a:lstStyle/>
          <a:p>
            <a:pPr marL="0" indent="0">
              <a:buNone/>
            </a:pPr>
            <a:endParaRPr lang="el-GR" sz="2400" dirty="0" smtClean="0"/>
          </a:p>
          <a:p>
            <a:pPr marL="0" indent="0">
              <a:buNone/>
            </a:pPr>
            <a:endParaRPr lang="el-GR" sz="2400" dirty="0"/>
          </a:p>
          <a:p>
            <a:pPr marL="0" indent="0">
              <a:buNone/>
            </a:pPr>
            <a:r>
              <a:rPr lang="el-GR" sz="2400" dirty="0" smtClean="0">
                <a:solidFill>
                  <a:srgbClr val="33CC33"/>
                </a:solidFill>
              </a:rPr>
              <a:t>Με τη βοήθεια του πρώτου χάρτη </a:t>
            </a:r>
            <a:r>
              <a:rPr lang="el-GR" sz="2400" dirty="0">
                <a:solidFill>
                  <a:srgbClr val="33CC33"/>
                </a:solidFill>
              </a:rPr>
              <a:t>ζ</a:t>
            </a:r>
            <a:r>
              <a:rPr lang="el-GR" sz="2400" dirty="0" smtClean="0">
                <a:solidFill>
                  <a:srgbClr val="33CC33"/>
                </a:solidFill>
              </a:rPr>
              <a:t>ωγράφισε στον δεύτερο χάρτη όλες τι λίμνες και στον τρίτο  πρόσθεσε και τις αποξηραμένες</a:t>
            </a:r>
            <a:r>
              <a:rPr lang="en-US" sz="2400" dirty="0" smtClean="0">
                <a:solidFill>
                  <a:srgbClr val="33CC33"/>
                </a:solidFill>
              </a:rPr>
              <a:t>.</a:t>
            </a:r>
            <a:endParaRPr lang="el-GR" sz="2400" dirty="0" smtClean="0">
              <a:solidFill>
                <a:srgbClr val="33CC33"/>
              </a:solidFill>
            </a:endParaRPr>
          </a:p>
          <a:p>
            <a:pPr marL="0" indent="0">
              <a:buNone/>
            </a:pPr>
            <a:r>
              <a:rPr lang="el-GR" sz="2400" dirty="0" smtClean="0">
                <a:solidFill>
                  <a:srgbClr val="33CC33"/>
                </a:solidFill>
              </a:rPr>
              <a:t>Τι παρατηρείς; </a:t>
            </a:r>
          </a:p>
          <a:p>
            <a:pPr marL="0" indent="0">
              <a:buNone/>
            </a:pPr>
            <a:endParaRPr lang="el-GR" sz="2400" dirty="0" smtClean="0"/>
          </a:p>
          <a:p>
            <a:pPr marL="0" indent="0">
              <a:buNone/>
            </a:pPr>
            <a:endParaRPr lang="el-GR" sz="2400" dirty="0" smtClean="0"/>
          </a:p>
          <a:p>
            <a:pPr marL="0" indent="0">
              <a:buNone/>
            </a:pPr>
            <a:endParaRPr lang="el-GR" sz="2400" dirty="0" smtClean="0"/>
          </a:p>
          <a:p>
            <a:pPr marL="0" indent="0">
              <a:buNone/>
            </a:pPr>
            <a:endParaRPr lang="el-GR" sz="2400" dirty="0"/>
          </a:p>
          <a:p>
            <a:pPr marL="0" indent="0">
              <a:buNone/>
            </a:pPr>
            <a:endParaRPr lang="el-GR" sz="2400" dirty="0" smtClean="0"/>
          </a:p>
          <a:p>
            <a:pPr marL="0" indent="0">
              <a:buNone/>
            </a:pPr>
            <a:endParaRPr lang="el-GR" sz="2400" dirty="0" smtClean="0"/>
          </a:p>
          <a:p>
            <a:pPr marL="0" indent="0">
              <a:buNone/>
            </a:pPr>
            <a:endParaRPr lang="el-GR" sz="2400" dirty="0"/>
          </a:p>
          <a:p>
            <a:pPr marL="0" indent="0">
              <a:buNone/>
            </a:pPr>
            <a:endParaRPr lang="el-GR" sz="2400" dirty="0" smtClean="0"/>
          </a:p>
          <a:p>
            <a:pPr marL="0" indent="0">
              <a:buNone/>
            </a:pPr>
            <a:endParaRPr lang="el-GR" sz="2400" dirty="0"/>
          </a:p>
          <a:p>
            <a:pPr marL="0" indent="0">
              <a:buNone/>
            </a:pPr>
            <a:endParaRPr lang="el-GR" sz="2400" dirty="0" smtClean="0"/>
          </a:p>
          <a:p>
            <a:pPr marL="0" indent="0">
              <a:buNone/>
            </a:pPr>
            <a:r>
              <a:rPr lang="el-GR" sz="2400" dirty="0" smtClean="0">
                <a:solidFill>
                  <a:srgbClr val="33CC33"/>
                </a:solidFill>
              </a:rPr>
              <a:t>Κάντε κλικ </a:t>
            </a:r>
            <a:r>
              <a:rPr lang="el-GR" sz="2400" dirty="0" smtClean="0">
                <a:solidFill>
                  <a:srgbClr val="33CC33"/>
                </a:solidFill>
                <a:hlinkClick r:id="rId3"/>
              </a:rPr>
              <a:t>εδώ</a:t>
            </a:r>
            <a:r>
              <a:rPr lang="el-GR" sz="2400" dirty="0" smtClean="0">
                <a:solidFill>
                  <a:srgbClr val="33CC33"/>
                </a:solidFill>
              </a:rPr>
              <a:t> για να ξεκιν</a:t>
            </a:r>
            <a:r>
              <a:rPr lang="el-GR" sz="2400" dirty="0">
                <a:solidFill>
                  <a:srgbClr val="33CC33"/>
                </a:solidFill>
              </a:rPr>
              <a:t>ή</a:t>
            </a:r>
            <a:r>
              <a:rPr lang="el-GR" sz="2400" dirty="0" smtClean="0">
                <a:solidFill>
                  <a:srgbClr val="33CC33"/>
                </a:solidFill>
              </a:rPr>
              <a:t>σετε τη δραστηριότητα!</a:t>
            </a:r>
            <a:endParaRPr lang="el-GR" sz="2400" dirty="0">
              <a:solidFill>
                <a:srgbClr val="33CC33"/>
              </a:solidFil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17" y="2420888"/>
            <a:ext cx="2956307" cy="3456384"/>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93658" y="2420889"/>
            <a:ext cx="2880320" cy="3456383"/>
          </a:xfrm>
          <a:prstGeom prst="rect">
            <a:avLst/>
          </a:prstGeom>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53522" y="2438768"/>
            <a:ext cx="2882900" cy="3456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778198" y="475291"/>
            <a:ext cx="6914650" cy="923330"/>
          </a:xfrm>
          <a:prstGeom prst="rect">
            <a:avLst/>
          </a:prstGeom>
          <a:noFill/>
        </p:spPr>
        <p:txBody>
          <a:bodyPr wrap="none" lIns="91440" tIns="45720" rIns="91440" bIns="45720">
            <a:prstTxWarp prst="textButto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l-GR"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Και τώρα ζωγραφική!!!</a:t>
            </a:r>
            <a:endParaRPr lang="el-G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Slide Number Placeholder 1"/>
          <p:cNvSpPr>
            <a:spLocks noGrp="1"/>
          </p:cNvSpPr>
          <p:nvPr>
            <p:ph type="sldNum" sz="quarter" idx="12"/>
          </p:nvPr>
        </p:nvSpPr>
        <p:spPr/>
        <p:txBody>
          <a:bodyPr/>
          <a:lstStyle/>
          <a:p>
            <a:fld id="{D7D5E355-AB7A-4094-9E50-A94A6218A8B2}" type="slidenum">
              <a:rPr lang="el-GR" smtClean="0"/>
              <a:t>8</a:t>
            </a:fld>
            <a:endParaRPr lang="el-GR"/>
          </a:p>
        </p:txBody>
      </p:sp>
      <p:sp>
        <p:nvSpPr>
          <p:cNvPr id="11" name="Action Button: Home 10">
            <a:hlinkClick r:id="" action="ppaction://hlinkshowjump?jump=firstslide" highlightClick="1"/>
          </p:cNvPr>
          <p:cNvSpPr/>
          <p:nvPr/>
        </p:nvSpPr>
        <p:spPr>
          <a:xfrm>
            <a:off x="8540378" y="6406931"/>
            <a:ext cx="396044" cy="385343"/>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2" name="Action Button: Forward or Next 11">
            <a:hlinkClick r:id="" action="ppaction://hlinkshowjump?jump=nextslide" highlightClick="1"/>
          </p:cNvPr>
          <p:cNvSpPr/>
          <p:nvPr/>
        </p:nvSpPr>
        <p:spPr>
          <a:xfrm>
            <a:off x="7740352" y="6516951"/>
            <a:ext cx="648072" cy="256455"/>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3" name="Action Button: Back or Previous 12">
            <a:hlinkClick r:id="" action="ppaction://hlinkshowjump?jump=previousslide" highlightClick="1"/>
          </p:cNvPr>
          <p:cNvSpPr/>
          <p:nvPr/>
        </p:nvSpPr>
        <p:spPr>
          <a:xfrm>
            <a:off x="7019094" y="6516951"/>
            <a:ext cx="721258" cy="256455"/>
          </a:xfrm>
          <a:prstGeom prst="actionButtonBackPrevious">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40394129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colorTemperature colorTemp="5625"/>
                    </a14:imgEffect>
                    <a14:imgEffect>
                      <a14:saturation sat="15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0" y="3071"/>
            <a:ext cx="9144000" cy="689625"/>
          </a:xfrm>
        </p:spPr>
        <p:txBody>
          <a:bodyPr>
            <a:normAutofit fontScale="90000"/>
          </a:bodyPr>
          <a:lstStyle/>
          <a:p>
            <a:r>
              <a:rPr lang="el-GR" sz="4000" i="1" dirty="0" smtClean="0">
                <a:solidFill>
                  <a:srgbClr val="33CC33"/>
                </a:solidFill>
              </a:rPr>
              <a:t>Οι λίμνες που χάθηκαν...</a:t>
            </a:r>
            <a:endParaRPr lang="el-GR" sz="4000" i="1" dirty="0">
              <a:solidFill>
                <a:srgbClr val="33CC33"/>
              </a:solidFill>
            </a:endParaRPr>
          </a:p>
        </p:txBody>
      </p:sp>
      <p:sp>
        <p:nvSpPr>
          <p:cNvPr id="3" name="Content Placeholder 2"/>
          <p:cNvSpPr>
            <a:spLocks noGrp="1"/>
          </p:cNvSpPr>
          <p:nvPr>
            <p:ph idx="1"/>
          </p:nvPr>
        </p:nvSpPr>
        <p:spPr>
          <a:xfrm>
            <a:off x="0" y="620688"/>
            <a:ext cx="9144000" cy="6237312"/>
          </a:xfrm>
          <a:prstGeom prst="rect">
            <a:avLst/>
          </a:prstGeom>
        </p:spPr>
        <p:txBody>
          <a:bodyPr>
            <a:normAutofit/>
          </a:bodyPr>
          <a:lstStyle/>
          <a:p>
            <a:pPr marL="0" indent="0">
              <a:buNone/>
            </a:pPr>
            <a:r>
              <a:rPr lang="el-GR" sz="2400" dirty="0"/>
              <a:t>	</a:t>
            </a:r>
            <a:endParaRPr lang="el-GR" sz="2400" dirty="0" smtClean="0"/>
          </a:p>
          <a:p>
            <a:pPr marL="0" indent="0">
              <a:buNone/>
            </a:pPr>
            <a:r>
              <a:rPr lang="el-GR" sz="2400" dirty="0"/>
              <a:t>	</a:t>
            </a:r>
            <a:r>
              <a:rPr lang="el-GR" sz="2400" dirty="0" smtClean="0"/>
              <a:t>Στη χώρα μας τα τελευταία χρόνια πολλές λίμνες αποξηράνθηκαν. Οι αιτίες που οδήγησαν στην αποξήρανση ήταν το μεγάλο πρόβλημα της ελονοσίας( αρρώστια που προερχόταν από τα κουνούπια των λιμνών) και οι μεγάλες ανάγκες για καλλιεργήσιμη γη.</a:t>
            </a:r>
          </a:p>
          <a:p>
            <a:r>
              <a:rPr lang="el-GR" sz="2400" dirty="0" smtClean="0"/>
              <a:t>Στη Βοιωτία βρισκόταν η μεγάλη </a:t>
            </a:r>
            <a:r>
              <a:rPr lang="el-GR" sz="2400" dirty="0" smtClean="0">
                <a:hlinkClick r:id="rId4"/>
              </a:rPr>
              <a:t>λίμνη της Κωπαίδας</a:t>
            </a:r>
            <a:r>
              <a:rPr lang="el-GR" sz="2400" dirty="0" smtClean="0"/>
              <a:t>. Αποξηράνθηκε το 1889, για να γίνει καλλιεργήσιμη έκταση.</a:t>
            </a:r>
          </a:p>
          <a:p>
            <a:r>
              <a:rPr lang="el-GR" sz="2400" dirty="0" smtClean="0"/>
              <a:t>Στην Ήπειρο βρισκόταν η </a:t>
            </a:r>
            <a:r>
              <a:rPr lang="el-GR" sz="2400" dirty="0" smtClean="0">
                <a:hlinkClick r:id="rId5"/>
              </a:rPr>
              <a:t>λίμνη Αχερουσία</a:t>
            </a:r>
            <a:r>
              <a:rPr lang="el-GR" sz="2400" dirty="0" smtClean="0"/>
              <a:t>(γνωστή ως είσοδος του Άδη). Αποξηράνθηκε το 1950 για την καλλιέργεια βαμβακιού και ρυζιού.</a:t>
            </a:r>
          </a:p>
          <a:p>
            <a:r>
              <a:rPr lang="el-GR" sz="2400" dirty="0" smtClean="0"/>
              <a:t>Στην Θεσσαλία βρισκόταν η μεγάλη, μα και πολύ σημαντική από οικολογική άποψη ,</a:t>
            </a:r>
            <a:r>
              <a:rPr lang="el-GR" sz="2400" dirty="0" smtClean="0">
                <a:hlinkClick r:id="rId6"/>
              </a:rPr>
              <a:t>λίμνη Κάρλα</a:t>
            </a:r>
            <a:r>
              <a:rPr lang="el-GR" sz="2400" dirty="0" smtClean="0"/>
              <a:t>.Αποξηράνθηκε το 1960 για καλλιέργεια.</a:t>
            </a:r>
          </a:p>
          <a:p>
            <a:pPr marL="0" indent="0">
              <a:buNone/>
            </a:pPr>
            <a:r>
              <a:rPr lang="el-GR" sz="2400" dirty="0" smtClean="0"/>
              <a:t>Και </a:t>
            </a:r>
            <a:r>
              <a:rPr lang="el-GR" sz="2400" dirty="0" smtClean="0">
                <a:hlinkClick r:id="rId7"/>
              </a:rPr>
              <a:t>άλλες μικρότερες λίμνες</a:t>
            </a:r>
            <a:r>
              <a:rPr lang="el-GR" sz="2400" dirty="0" smtClean="0"/>
              <a:t> σε όλη την Ελλάδα χάθηκαν από ανθρώπινες επεμβάσεις...</a:t>
            </a:r>
            <a:endParaRPr lang="el-GR" dirty="0" smtClean="0"/>
          </a:p>
          <a:p>
            <a:pPr marL="0" indent="0">
              <a:buNone/>
            </a:pPr>
            <a:endParaRPr lang="el-GR" dirty="0"/>
          </a:p>
        </p:txBody>
      </p:sp>
      <p:sp>
        <p:nvSpPr>
          <p:cNvPr id="5" name="Slide Number Placeholder 4"/>
          <p:cNvSpPr>
            <a:spLocks noGrp="1"/>
          </p:cNvSpPr>
          <p:nvPr>
            <p:ph type="sldNum" sz="quarter" idx="12"/>
          </p:nvPr>
        </p:nvSpPr>
        <p:spPr/>
        <p:txBody>
          <a:bodyPr/>
          <a:lstStyle/>
          <a:p>
            <a:fld id="{D7D5E355-AB7A-4094-9E50-A94A6218A8B2}" type="slidenum">
              <a:rPr lang="el-GR" smtClean="0"/>
              <a:t>9</a:t>
            </a:fld>
            <a:endParaRPr lang="el-GR"/>
          </a:p>
        </p:txBody>
      </p:sp>
      <p:sp>
        <p:nvSpPr>
          <p:cNvPr id="6" name="Action Button: Home 5">
            <a:hlinkClick r:id="" action="ppaction://hlinkshowjump?jump=firstslide" highlightClick="1"/>
          </p:cNvPr>
          <p:cNvSpPr/>
          <p:nvPr/>
        </p:nvSpPr>
        <p:spPr>
          <a:xfrm>
            <a:off x="4104934" y="6430561"/>
            <a:ext cx="396044" cy="385343"/>
          </a:xfrm>
          <a:prstGeom prst="actionButtonHom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7" name="Action Button: Forward or Next 6">
            <a:hlinkClick r:id="" action="ppaction://hlinkshowjump?jump=nextslide" highlightClick="1"/>
          </p:cNvPr>
          <p:cNvSpPr/>
          <p:nvPr/>
        </p:nvSpPr>
        <p:spPr>
          <a:xfrm>
            <a:off x="3275856" y="6559449"/>
            <a:ext cx="648072" cy="256455"/>
          </a:xfrm>
          <a:prstGeom prst="actionButtonForwardNext">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8" name="Action Button: Back or Previous 7">
            <a:hlinkClick r:id="" action="ppaction://hlinkshowjump?jump=previousslide" highlightClick="1"/>
          </p:cNvPr>
          <p:cNvSpPr/>
          <p:nvPr/>
        </p:nvSpPr>
        <p:spPr>
          <a:xfrm>
            <a:off x="2543765" y="6559449"/>
            <a:ext cx="721258" cy="256455"/>
          </a:xfrm>
          <a:prstGeom prst="actionButtonBackPrevious">
            <a:avLst/>
          </a:prstGeom>
          <a:gradFill>
            <a:gsLst>
              <a:gs pos="10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32796984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Composite</Template>
  <TotalTime>1073</TotalTime>
  <Words>796</Words>
  <Application>Microsoft Office PowerPoint</Application>
  <PresentationFormat>On-screen Show (4:3)</PresentationFormat>
  <Paragraphs>234</Paragraphs>
  <Slides>18</Slides>
  <Notes>3</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Μέχρι πότε θα κάνουμε μία τρύπα στο νερό;</vt:lpstr>
      <vt:lpstr> Βιβλίο μαθητή Η ζωή στα ποτάμια και τις λίμνες της Ελλάδας </vt:lpstr>
      <vt:lpstr>PowerPoint Presentation</vt:lpstr>
      <vt:lpstr>Νερό = Ζωή</vt:lpstr>
      <vt:lpstr>Νερό=Ζωή</vt:lpstr>
      <vt:lpstr>Ταξίδι στις τεχνητές λίμνες της Ελλάδας...</vt:lpstr>
      <vt:lpstr>PowerPoint Presentation</vt:lpstr>
      <vt:lpstr>PowerPoint Presentation</vt:lpstr>
      <vt:lpstr>Οι λίμνες που χάθηκαν...</vt:lpstr>
      <vt:lpstr>Σερφάρισμα στο internet!!</vt:lpstr>
      <vt:lpstr>PowerPoint Presentation</vt:lpstr>
      <vt:lpstr>Τετράδιο εργασιών</vt:lpstr>
      <vt:lpstr>PowerPoint Presentation</vt:lpstr>
      <vt:lpstr>Ζωγραφικήηηη!!!</vt:lpstr>
      <vt:lpstr>PowerPoint Presentation</vt:lpstr>
      <vt:lpstr>Βιβλίο Δασκάλου</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Xlj ljcj j</dc:title>
  <dc:creator>Maria</dc:creator>
  <cp:lastModifiedBy>Maria</cp:lastModifiedBy>
  <cp:revision>115</cp:revision>
  <dcterms:created xsi:type="dcterms:W3CDTF">2011-12-07T14:52:27Z</dcterms:created>
  <dcterms:modified xsi:type="dcterms:W3CDTF">2012-01-11T16:04:16Z</dcterms:modified>
</cp:coreProperties>
</file>